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40"/>
  </p:notesMasterIdLst>
  <p:handoutMasterIdLst>
    <p:handoutMasterId r:id="rId41"/>
  </p:handoutMasterIdLst>
  <p:sldIdLst>
    <p:sldId id="263" r:id="rId5"/>
    <p:sldId id="493" r:id="rId6"/>
    <p:sldId id="503" r:id="rId7"/>
    <p:sldId id="476" r:id="rId8"/>
    <p:sldId id="481" r:id="rId9"/>
    <p:sldId id="501" r:id="rId10"/>
    <p:sldId id="506" r:id="rId11"/>
    <p:sldId id="504" r:id="rId12"/>
    <p:sldId id="507" r:id="rId13"/>
    <p:sldId id="438" r:id="rId14"/>
    <p:sldId id="492" r:id="rId15"/>
    <p:sldId id="474" r:id="rId16"/>
    <p:sldId id="455" r:id="rId17"/>
    <p:sldId id="508" r:id="rId18"/>
    <p:sldId id="482" r:id="rId19"/>
    <p:sldId id="483" r:id="rId20"/>
    <p:sldId id="485" r:id="rId21"/>
    <p:sldId id="486" r:id="rId22"/>
    <p:sldId id="487" r:id="rId23"/>
    <p:sldId id="488" r:id="rId24"/>
    <p:sldId id="462" r:id="rId25"/>
    <p:sldId id="478" r:id="rId26"/>
    <p:sldId id="477" r:id="rId27"/>
    <p:sldId id="509" r:id="rId28"/>
    <p:sldId id="499" r:id="rId29"/>
    <p:sldId id="479" r:id="rId30"/>
    <p:sldId id="475" r:id="rId31"/>
    <p:sldId id="489" r:id="rId32"/>
    <p:sldId id="484" r:id="rId33"/>
    <p:sldId id="502" r:id="rId34"/>
    <p:sldId id="500" r:id="rId35"/>
    <p:sldId id="490" r:id="rId36"/>
    <p:sldId id="491" r:id="rId37"/>
    <p:sldId id="510" r:id="rId38"/>
    <p:sldId id="262" r:id="rId39"/>
  </p:sldIdLst>
  <p:sldSz cx="12192000" cy="6858000"/>
  <p:notesSz cx="7099300" cy="10234613"/>
  <p:embeddedFontLst>
    <p:embeddedFont>
      <p:font typeface="Comic Sans MS" panose="030F0702030302020204" pitchFamily="66" charset="0"/>
      <p:regular r:id="rId42"/>
      <p:bold r:id="rId43"/>
      <p:italic r:id="rId44"/>
      <p:boldItalic r:id="rId45"/>
    </p:embeddedFont>
    <p:embeddedFont>
      <p:font typeface="Wingdings 3" panose="05040102010807070707" pitchFamily="18" charset="2"/>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B845C-2A70-4887-B723-DD3D5C92D348}" v="1328" dt="2025-05-07T17:42:16.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3" autoAdjust="0"/>
    <p:restoredTop sz="94607" autoAdjust="0"/>
  </p:normalViewPr>
  <p:slideViewPr>
    <p:cSldViewPr snapToGrid="0">
      <p:cViewPr varScale="1">
        <p:scale>
          <a:sx n="107" d="100"/>
          <a:sy n="107" d="100"/>
        </p:scale>
        <p:origin x="258"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ifter" userId="62da2c7f-4380-431f-b1c1-3b38343351dc" providerId="ADAL" clId="{48CB845C-2A70-4887-B723-DD3D5C92D348}"/>
    <pc:docChg chg="undo redo custSel addSld delSld modSld sldOrd">
      <pc:chgData name="David Stifter" userId="62da2c7f-4380-431f-b1c1-3b38343351dc" providerId="ADAL" clId="{48CB845C-2A70-4887-B723-DD3D5C92D348}" dt="2025-05-07T17:42:16.377" v="5121"/>
      <pc:docMkLst>
        <pc:docMk/>
      </pc:docMkLst>
      <pc:sldChg chg="delSp modSp mod">
        <pc:chgData name="David Stifter" userId="62da2c7f-4380-431f-b1c1-3b38343351dc" providerId="ADAL" clId="{48CB845C-2A70-4887-B723-DD3D5C92D348}" dt="2025-05-05T09:23:13.813" v="5115" actId="1035"/>
        <pc:sldMkLst>
          <pc:docMk/>
          <pc:sldMk cId="0" sldId="262"/>
        </pc:sldMkLst>
        <pc:spChg chg="mod">
          <ac:chgData name="David Stifter" userId="62da2c7f-4380-431f-b1c1-3b38343351dc" providerId="ADAL" clId="{48CB845C-2A70-4887-B723-DD3D5C92D348}" dt="2025-05-05T09:22:32.292" v="5079" actId="207"/>
          <ac:spMkLst>
            <pc:docMk/>
            <pc:sldMk cId="0" sldId="262"/>
            <ac:spMk id="2" creationId="{D36F41FE-45D5-488A-935C-F08206B66ADE}"/>
          </ac:spMkLst>
        </pc:spChg>
        <pc:spChg chg="mod">
          <ac:chgData name="David Stifter" userId="62da2c7f-4380-431f-b1c1-3b38343351dc" providerId="ADAL" clId="{48CB845C-2A70-4887-B723-DD3D5C92D348}" dt="2025-05-05T09:23:08.651" v="5111" actId="20577"/>
          <ac:spMkLst>
            <pc:docMk/>
            <pc:sldMk cId="0" sldId="262"/>
            <ac:spMk id="3" creationId="{91ABF32B-CA81-0513-1303-BFE6C14C0AD5}"/>
          </ac:spMkLst>
        </pc:spChg>
        <pc:spChg chg="mod">
          <ac:chgData name="David Stifter" userId="62da2c7f-4380-431f-b1c1-3b38343351dc" providerId="ADAL" clId="{48CB845C-2A70-4887-B723-DD3D5C92D348}" dt="2025-05-05T09:11:43.784" v="4996" actId="1035"/>
          <ac:spMkLst>
            <pc:docMk/>
            <pc:sldMk cId="0" sldId="262"/>
            <ac:spMk id="6" creationId="{00000000-0000-0000-0000-000000000000}"/>
          </ac:spMkLst>
        </pc:spChg>
        <pc:spChg chg="mod">
          <ac:chgData name="David Stifter" userId="62da2c7f-4380-431f-b1c1-3b38343351dc" providerId="ADAL" clId="{48CB845C-2A70-4887-B723-DD3D5C92D348}" dt="2025-05-05T09:11:16.743" v="4984" actId="1036"/>
          <ac:spMkLst>
            <pc:docMk/>
            <pc:sldMk cId="0" sldId="262"/>
            <ac:spMk id="8" creationId="{7096C48D-5F88-5E5E-6AC4-1C997CF29AF0}"/>
          </ac:spMkLst>
        </pc:spChg>
        <pc:picChg chg="mod">
          <ac:chgData name="David Stifter" userId="62da2c7f-4380-431f-b1c1-3b38343351dc" providerId="ADAL" clId="{48CB845C-2A70-4887-B723-DD3D5C92D348}" dt="2025-05-05T09:23:13.813" v="5115" actId="1035"/>
          <ac:picMkLst>
            <pc:docMk/>
            <pc:sldMk cId="0" sldId="262"/>
            <ac:picMk id="1026" creationId="{78098015-7E52-7474-6769-52EF723A3623}"/>
          </ac:picMkLst>
        </pc:picChg>
      </pc:sldChg>
      <pc:sldChg chg="addSp delSp modSp mod">
        <pc:chgData name="David Stifter" userId="62da2c7f-4380-431f-b1c1-3b38343351dc" providerId="ADAL" clId="{48CB845C-2A70-4887-B723-DD3D5C92D348}" dt="2025-05-05T09:20:12.328" v="5078" actId="1076"/>
        <pc:sldMkLst>
          <pc:docMk/>
          <pc:sldMk cId="3337154938" sldId="263"/>
        </pc:sldMkLst>
        <pc:spChg chg="mod">
          <ac:chgData name="David Stifter" userId="62da2c7f-4380-431f-b1c1-3b38343351dc" providerId="ADAL" clId="{48CB845C-2A70-4887-B723-DD3D5C92D348}" dt="2025-05-04T20:35:32.716" v="4556" actId="1036"/>
          <ac:spMkLst>
            <pc:docMk/>
            <pc:sldMk cId="3337154938" sldId="263"/>
            <ac:spMk id="2" creationId="{146ACC68-CC57-4077-B6FE-70B996DA1D96}"/>
          </ac:spMkLst>
        </pc:spChg>
        <pc:spChg chg="mod">
          <ac:chgData name="David Stifter" userId="62da2c7f-4380-431f-b1c1-3b38343351dc" providerId="ADAL" clId="{48CB845C-2A70-4887-B723-DD3D5C92D348}" dt="2025-05-05T09:20:12.328" v="5078" actId="1076"/>
          <ac:spMkLst>
            <pc:docMk/>
            <pc:sldMk cId="3337154938" sldId="263"/>
            <ac:spMk id="7" creationId="{DF744EDC-AD2C-0317-1831-27B5487248D0}"/>
          </ac:spMkLst>
        </pc:spChg>
        <pc:spChg chg="mod">
          <ac:chgData name="David Stifter" userId="62da2c7f-4380-431f-b1c1-3b38343351dc" providerId="ADAL" clId="{48CB845C-2A70-4887-B723-DD3D5C92D348}" dt="2025-05-04T20:35:32.716" v="4556" actId="1036"/>
          <ac:spMkLst>
            <pc:docMk/>
            <pc:sldMk cId="3337154938" sldId="263"/>
            <ac:spMk id="8" creationId="{00000000-0000-0000-0000-000000000000}"/>
          </ac:spMkLst>
        </pc:spChg>
        <pc:picChg chg="add mod">
          <ac:chgData name="David Stifter" userId="62da2c7f-4380-431f-b1c1-3b38343351dc" providerId="ADAL" clId="{48CB845C-2A70-4887-B723-DD3D5C92D348}" dt="2025-05-05T09:19:43.144" v="5022" actId="14100"/>
          <ac:picMkLst>
            <pc:docMk/>
            <pc:sldMk cId="3337154938" sldId="263"/>
            <ac:picMk id="4" creationId="{D1309AB1-2BA0-F17B-C770-72AB1FAB9648}"/>
          </ac:picMkLst>
        </pc:picChg>
        <pc:picChg chg="mod">
          <ac:chgData name="David Stifter" userId="62da2c7f-4380-431f-b1c1-3b38343351dc" providerId="ADAL" clId="{48CB845C-2A70-4887-B723-DD3D5C92D348}" dt="2025-05-05T09:19:58.078" v="5077" actId="1038"/>
          <ac:picMkLst>
            <pc:docMk/>
            <pc:sldMk cId="3337154938" sldId="263"/>
            <ac:picMk id="6" creationId="{A6D2766A-6AB7-CA9F-9C9C-DBED6C069F82}"/>
          </ac:picMkLst>
        </pc:picChg>
        <pc:picChg chg="mod">
          <ac:chgData name="David Stifter" userId="62da2c7f-4380-431f-b1c1-3b38343351dc" providerId="ADAL" clId="{48CB845C-2A70-4887-B723-DD3D5C92D348}" dt="2025-05-04T20:34:24.789" v="4530" actId="1076"/>
          <ac:picMkLst>
            <pc:docMk/>
            <pc:sldMk cId="3337154938" sldId="263"/>
            <ac:picMk id="12" creationId="{76D3432B-CB2E-8138-BB1F-4E66D4083541}"/>
          </ac:picMkLst>
        </pc:picChg>
      </pc:sldChg>
      <pc:sldChg chg="addSp modSp mod modAnim">
        <pc:chgData name="David Stifter" userId="62da2c7f-4380-431f-b1c1-3b38343351dc" providerId="ADAL" clId="{48CB845C-2A70-4887-B723-DD3D5C92D348}" dt="2025-05-04T07:12:14.182" v="2162" actId="1076"/>
        <pc:sldMkLst>
          <pc:docMk/>
          <pc:sldMk cId="493712359" sldId="438"/>
        </pc:sldMkLst>
        <pc:spChg chg="mod">
          <ac:chgData name="David Stifter" userId="62da2c7f-4380-431f-b1c1-3b38343351dc" providerId="ADAL" clId="{48CB845C-2A70-4887-B723-DD3D5C92D348}" dt="2025-05-04T07:11:39.360" v="2157" actId="1076"/>
          <ac:spMkLst>
            <pc:docMk/>
            <pc:sldMk cId="493712359" sldId="438"/>
            <ac:spMk id="3" creationId="{FFFD2746-EBA8-4A9C-50CE-157420DA6D2E}"/>
          </ac:spMkLst>
        </pc:spChg>
        <pc:spChg chg="add mod">
          <ac:chgData name="David Stifter" userId="62da2c7f-4380-431f-b1c1-3b38343351dc" providerId="ADAL" clId="{48CB845C-2A70-4887-B723-DD3D5C92D348}" dt="2025-05-04T07:10:41.911" v="2149" actId="14100"/>
          <ac:spMkLst>
            <pc:docMk/>
            <pc:sldMk cId="493712359" sldId="438"/>
            <ac:spMk id="4" creationId="{E4EF7A51-B7F8-6017-7004-7E4EFFA1BF2F}"/>
          </ac:spMkLst>
        </pc:spChg>
        <pc:spChg chg="add mod">
          <ac:chgData name="David Stifter" userId="62da2c7f-4380-431f-b1c1-3b38343351dc" providerId="ADAL" clId="{48CB845C-2A70-4887-B723-DD3D5C92D348}" dt="2025-05-04T07:12:14.182" v="2162" actId="1076"/>
          <ac:spMkLst>
            <pc:docMk/>
            <pc:sldMk cId="493712359" sldId="438"/>
            <ac:spMk id="5" creationId="{1AB09199-210C-9ACB-FBE5-04C0BB689AE5}"/>
          </ac:spMkLst>
        </pc:spChg>
        <pc:spChg chg="mod">
          <ac:chgData name="David Stifter" userId="62da2c7f-4380-431f-b1c1-3b38343351dc" providerId="ADAL" clId="{48CB845C-2A70-4887-B723-DD3D5C92D348}" dt="2025-05-04T07:10:05.239" v="2121" actId="20577"/>
          <ac:spMkLst>
            <pc:docMk/>
            <pc:sldMk cId="493712359" sldId="438"/>
            <ac:spMk id="12" creationId="{00000000-0000-0000-0000-000000000000}"/>
          </ac:spMkLst>
        </pc:spChg>
        <pc:picChg chg="add mod">
          <ac:chgData name="David Stifter" userId="62da2c7f-4380-431f-b1c1-3b38343351dc" providerId="ADAL" clId="{48CB845C-2A70-4887-B723-DD3D5C92D348}" dt="2025-04-18T09:07:26.826" v="123"/>
          <ac:picMkLst>
            <pc:docMk/>
            <pc:sldMk cId="493712359" sldId="438"/>
            <ac:picMk id="2" creationId="{2241ECA9-DF1D-5FA5-3EE8-4BED31AE4A9F}"/>
          </ac:picMkLst>
        </pc:picChg>
      </pc:sldChg>
      <pc:sldChg chg="addSp delSp modSp mod">
        <pc:chgData name="David Stifter" userId="62da2c7f-4380-431f-b1c1-3b38343351dc" providerId="ADAL" clId="{48CB845C-2A70-4887-B723-DD3D5C92D348}" dt="2025-05-04T09:43:24.701" v="3070" actId="948"/>
        <pc:sldMkLst>
          <pc:docMk/>
          <pc:sldMk cId="4129696333" sldId="455"/>
        </pc:sldMkLst>
        <pc:spChg chg="mod">
          <ac:chgData name="David Stifter" userId="62da2c7f-4380-431f-b1c1-3b38343351dc" providerId="ADAL" clId="{48CB845C-2A70-4887-B723-DD3D5C92D348}" dt="2025-05-04T09:43:24.701" v="3070" actId="948"/>
          <ac:spMkLst>
            <pc:docMk/>
            <pc:sldMk cId="4129696333" sldId="455"/>
            <ac:spMk id="2" creationId="{ECE24636-B607-15FE-5FCE-3DEB0726E3B5}"/>
          </ac:spMkLst>
        </pc:spChg>
        <pc:spChg chg="mod">
          <ac:chgData name="David Stifter" userId="62da2c7f-4380-431f-b1c1-3b38343351dc" providerId="ADAL" clId="{48CB845C-2A70-4887-B723-DD3D5C92D348}" dt="2025-05-04T09:12:43.924" v="2967" actId="1076"/>
          <ac:spMkLst>
            <pc:docMk/>
            <pc:sldMk cId="4129696333" sldId="455"/>
            <ac:spMk id="5" creationId="{5DFFDDE5-75EE-F400-2EE2-122B136461AD}"/>
          </ac:spMkLst>
        </pc:spChg>
        <pc:picChg chg="mod">
          <ac:chgData name="David Stifter" userId="62da2c7f-4380-431f-b1c1-3b38343351dc" providerId="ADAL" clId="{48CB845C-2A70-4887-B723-DD3D5C92D348}" dt="2025-05-04T09:12:39.860" v="2966" actId="14100"/>
          <ac:picMkLst>
            <pc:docMk/>
            <pc:sldMk cId="4129696333" sldId="455"/>
            <ac:picMk id="4" creationId="{10829927-25C9-4F88-517B-D17F04201B4A}"/>
          </ac:picMkLst>
        </pc:picChg>
        <pc:picChg chg="add mod">
          <ac:chgData name="David Stifter" userId="62da2c7f-4380-431f-b1c1-3b38343351dc" providerId="ADAL" clId="{48CB845C-2A70-4887-B723-DD3D5C92D348}" dt="2025-04-18T09:07:34.569" v="126"/>
          <ac:picMkLst>
            <pc:docMk/>
            <pc:sldMk cId="4129696333" sldId="455"/>
            <ac:picMk id="6" creationId="{031B4829-FBB7-D9FB-E2EC-24A407D1A830}"/>
          </ac:picMkLst>
        </pc:picChg>
      </pc:sldChg>
      <pc:sldChg chg="addSp modSp mod">
        <pc:chgData name="David Stifter" userId="62da2c7f-4380-431f-b1c1-3b38343351dc" providerId="ADAL" clId="{48CB845C-2A70-4887-B723-DD3D5C92D348}" dt="2025-05-04T19:18:43.517" v="3507"/>
        <pc:sldMkLst>
          <pc:docMk/>
          <pc:sldMk cId="1446446931" sldId="462"/>
        </pc:sldMkLst>
        <pc:spChg chg="mod">
          <ac:chgData name="David Stifter" userId="62da2c7f-4380-431f-b1c1-3b38343351dc" providerId="ADAL" clId="{48CB845C-2A70-4887-B723-DD3D5C92D348}" dt="2025-05-04T19:07:50.613" v="3493" actId="20577"/>
          <ac:spMkLst>
            <pc:docMk/>
            <pc:sldMk cId="1446446931" sldId="462"/>
            <ac:spMk id="2" creationId="{87E70E2A-E3F6-FB26-BF2C-5B71CD3A8354}"/>
          </ac:spMkLst>
        </pc:spChg>
        <pc:spChg chg="mod">
          <ac:chgData name="David Stifter" userId="62da2c7f-4380-431f-b1c1-3b38343351dc" providerId="ADAL" clId="{48CB845C-2A70-4887-B723-DD3D5C92D348}" dt="2025-05-04T19:18:43.517" v="3507"/>
          <ac:spMkLst>
            <pc:docMk/>
            <pc:sldMk cId="1446446931" sldId="462"/>
            <ac:spMk id="12" creationId="{00000000-0000-0000-0000-000000000000}"/>
          </ac:spMkLst>
        </pc:spChg>
        <pc:picChg chg="add mod">
          <ac:chgData name="David Stifter" userId="62da2c7f-4380-431f-b1c1-3b38343351dc" providerId="ADAL" clId="{48CB845C-2A70-4887-B723-DD3D5C92D348}" dt="2025-04-18T09:07:50.771" v="132"/>
          <ac:picMkLst>
            <pc:docMk/>
            <pc:sldMk cId="1446446931" sldId="462"/>
            <ac:picMk id="3" creationId="{8585831C-55A8-45AA-81B8-D989DE8253BB}"/>
          </ac:picMkLst>
        </pc:picChg>
      </pc:sldChg>
      <pc:sldChg chg="addSp modSp mod modAnim">
        <pc:chgData name="David Stifter" userId="62da2c7f-4380-431f-b1c1-3b38343351dc" providerId="ADAL" clId="{48CB845C-2A70-4887-B723-DD3D5C92D348}" dt="2025-05-04T19:20:07.786" v="3535" actId="20577"/>
        <pc:sldMkLst>
          <pc:docMk/>
          <pc:sldMk cId="162982290" sldId="474"/>
        </pc:sldMkLst>
        <pc:spChg chg="mod">
          <ac:chgData name="David Stifter" userId="62da2c7f-4380-431f-b1c1-3b38343351dc" providerId="ADAL" clId="{48CB845C-2A70-4887-B723-DD3D5C92D348}" dt="2025-05-04T07:22:08.392" v="2168" actId="1076"/>
          <ac:spMkLst>
            <pc:docMk/>
            <pc:sldMk cId="162982290" sldId="474"/>
            <ac:spMk id="2" creationId="{7D648191-9396-63E7-6326-65543367B3C2}"/>
          </ac:spMkLst>
        </pc:spChg>
        <pc:spChg chg="mod">
          <ac:chgData name="David Stifter" userId="62da2c7f-4380-431f-b1c1-3b38343351dc" providerId="ADAL" clId="{48CB845C-2A70-4887-B723-DD3D5C92D348}" dt="2025-05-04T07:22:08.392" v="2168" actId="1076"/>
          <ac:spMkLst>
            <pc:docMk/>
            <pc:sldMk cId="162982290" sldId="474"/>
            <ac:spMk id="3" creationId="{E500F776-0B95-9C6A-8711-6EDAF0209639}"/>
          </ac:spMkLst>
        </pc:spChg>
        <pc:spChg chg="add mod">
          <ac:chgData name="David Stifter" userId="62da2c7f-4380-431f-b1c1-3b38343351dc" providerId="ADAL" clId="{48CB845C-2A70-4887-B723-DD3D5C92D348}" dt="2025-05-04T07:41:20.818" v="2375" actId="20577"/>
          <ac:spMkLst>
            <pc:docMk/>
            <pc:sldMk cId="162982290" sldId="474"/>
            <ac:spMk id="5" creationId="{6DDFB6A0-C752-C079-79C6-E71FF5DA9F4B}"/>
          </ac:spMkLst>
        </pc:spChg>
        <pc:spChg chg="mod">
          <ac:chgData name="David Stifter" userId="62da2c7f-4380-431f-b1c1-3b38343351dc" providerId="ADAL" clId="{48CB845C-2A70-4887-B723-DD3D5C92D348}" dt="2025-05-04T07:22:47.759" v="2175" actId="1076"/>
          <ac:spMkLst>
            <pc:docMk/>
            <pc:sldMk cId="162982290" sldId="474"/>
            <ac:spMk id="8" creationId="{DF6CA380-FD0F-1489-D6DA-B25E6B377AE4}"/>
          </ac:spMkLst>
        </pc:spChg>
        <pc:spChg chg="mod">
          <ac:chgData name="David Stifter" userId="62da2c7f-4380-431f-b1c1-3b38343351dc" providerId="ADAL" clId="{48CB845C-2A70-4887-B723-DD3D5C92D348}" dt="2025-05-04T07:35:28.880" v="2339" actId="1076"/>
          <ac:spMkLst>
            <pc:docMk/>
            <pc:sldMk cId="162982290" sldId="474"/>
            <ac:spMk id="9" creationId="{263D554D-9BBE-EF4D-5F5E-A7992E97A838}"/>
          </ac:spMkLst>
        </pc:spChg>
        <pc:spChg chg="mod">
          <ac:chgData name="David Stifter" userId="62da2c7f-4380-431f-b1c1-3b38343351dc" providerId="ADAL" clId="{48CB845C-2A70-4887-B723-DD3D5C92D348}" dt="2025-05-04T07:37:09.823" v="2351" actId="207"/>
          <ac:spMkLst>
            <pc:docMk/>
            <pc:sldMk cId="162982290" sldId="474"/>
            <ac:spMk id="10" creationId="{E90A986E-7365-FF30-03AF-0B2350943A3F}"/>
          </ac:spMkLst>
        </pc:spChg>
        <pc:spChg chg="mod">
          <ac:chgData name="David Stifter" userId="62da2c7f-4380-431f-b1c1-3b38343351dc" providerId="ADAL" clId="{48CB845C-2A70-4887-B723-DD3D5C92D348}" dt="2025-05-04T19:20:07.786" v="3535" actId="20577"/>
          <ac:spMkLst>
            <pc:docMk/>
            <pc:sldMk cId="162982290" sldId="474"/>
            <ac:spMk id="12" creationId="{00000000-0000-0000-0000-000000000000}"/>
          </ac:spMkLst>
        </pc:spChg>
        <pc:spChg chg="mod">
          <ac:chgData name="David Stifter" userId="62da2c7f-4380-431f-b1c1-3b38343351dc" providerId="ADAL" clId="{48CB845C-2A70-4887-B723-DD3D5C92D348}" dt="2025-05-04T07:36:44.929" v="2350" actId="1076"/>
          <ac:spMkLst>
            <pc:docMk/>
            <pc:sldMk cId="162982290" sldId="474"/>
            <ac:spMk id="15" creationId="{ED57EA67-904D-885C-6B3B-3066F3DA249C}"/>
          </ac:spMkLst>
        </pc:spChg>
        <pc:picChg chg="add mod">
          <ac:chgData name="David Stifter" userId="62da2c7f-4380-431f-b1c1-3b38343351dc" providerId="ADAL" clId="{48CB845C-2A70-4887-B723-DD3D5C92D348}" dt="2025-04-18T09:07:31.524" v="125"/>
          <ac:picMkLst>
            <pc:docMk/>
            <pc:sldMk cId="162982290" sldId="474"/>
            <ac:picMk id="4" creationId="{A56CAC86-D55F-FCAB-9648-2AA27F7DF7E4}"/>
          </ac:picMkLst>
        </pc:picChg>
        <pc:picChg chg="mod">
          <ac:chgData name="David Stifter" userId="62da2c7f-4380-431f-b1c1-3b38343351dc" providerId="ADAL" clId="{48CB845C-2A70-4887-B723-DD3D5C92D348}" dt="2025-05-04T07:36:07.152" v="2347" actId="1076"/>
          <ac:picMkLst>
            <pc:docMk/>
            <pc:sldMk cId="162982290" sldId="474"/>
            <ac:picMk id="7" creationId="{DA1299B5-B2D0-01D1-BAA9-C8F0A74C8CFD}"/>
          </ac:picMkLst>
        </pc:picChg>
        <pc:picChg chg="mod">
          <ac:chgData name="David Stifter" userId="62da2c7f-4380-431f-b1c1-3b38343351dc" providerId="ADAL" clId="{48CB845C-2A70-4887-B723-DD3D5C92D348}" dt="2025-05-04T07:35:23.743" v="2338" actId="1076"/>
          <ac:picMkLst>
            <pc:docMk/>
            <pc:sldMk cId="162982290" sldId="474"/>
            <ac:picMk id="14" creationId="{44DE4234-3BC9-1DD5-6F1E-ABA4E0FE7349}"/>
          </ac:picMkLst>
        </pc:picChg>
        <pc:picChg chg="mod">
          <ac:chgData name="David Stifter" userId="62da2c7f-4380-431f-b1c1-3b38343351dc" providerId="ADAL" clId="{48CB845C-2A70-4887-B723-DD3D5C92D348}" dt="2025-05-04T07:36:39.879" v="2349" actId="14100"/>
          <ac:picMkLst>
            <pc:docMk/>
            <pc:sldMk cId="162982290" sldId="474"/>
            <ac:picMk id="1028" creationId="{BD92BD42-9CFE-2DDF-CD5F-A69FA6339A1D}"/>
          </ac:picMkLst>
        </pc:picChg>
      </pc:sldChg>
      <pc:sldChg chg="addSp delSp modSp mod delAnim modAnim">
        <pc:chgData name="David Stifter" userId="62da2c7f-4380-431f-b1c1-3b38343351dc" providerId="ADAL" clId="{48CB845C-2A70-4887-B723-DD3D5C92D348}" dt="2025-05-07T17:42:16.377" v="5121"/>
        <pc:sldMkLst>
          <pc:docMk/>
          <pc:sldMk cId="1755918432" sldId="475"/>
        </pc:sldMkLst>
        <pc:spChg chg="mod">
          <ac:chgData name="David Stifter" userId="62da2c7f-4380-431f-b1c1-3b38343351dc" providerId="ADAL" clId="{48CB845C-2A70-4887-B723-DD3D5C92D348}" dt="2025-05-05T07:32:44.720" v="4568" actId="6549"/>
          <ac:spMkLst>
            <pc:docMk/>
            <pc:sldMk cId="1755918432" sldId="475"/>
            <ac:spMk id="3" creationId="{51B6D25F-652D-AC34-425D-72574A772C54}"/>
          </ac:spMkLst>
        </pc:spChg>
        <pc:spChg chg="mod">
          <ac:chgData name="David Stifter" userId="62da2c7f-4380-431f-b1c1-3b38343351dc" providerId="ADAL" clId="{48CB845C-2A70-4887-B723-DD3D5C92D348}" dt="2025-05-05T07:42:15.214" v="4616" actId="14100"/>
          <ac:spMkLst>
            <pc:docMk/>
            <pc:sldMk cId="1755918432" sldId="475"/>
            <ac:spMk id="5" creationId="{03A7067E-EAEA-DE11-5131-0A13D9C0239D}"/>
          </ac:spMkLst>
        </pc:spChg>
        <pc:spChg chg="mod">
          <ac:chgData name="David Stifter" userId="62da2c7f-4380-431f-b1c1-3b38343351dc" providerId="ADAL" clId="{48CB845C-2A70-4887-B723-DD3D5C92D348}" dt="2025-05-05T07:41:14.967" v="4602"/>
          <ac:spMkLst>
            <pc:docMk/>
            <pc:sldMk cId="1755918432" sldId="475"/>
            <ac:spMk id="8" creationId="{0DCDD914-5D52-DE68-110C-5D792621905C}"/>
          </ac:spMkLst>
        </pc:spChg>
        <pc:picChg chg="mod">
          <ac:chgData name="David Stifter" userId="62da2c7f-4380-431f-b1c1-3b38343351dc" providerId="ADAL" clId="{48CB845C-2A70-4887-B723-DD3D5C92D348}" dt="2025-05-05T07:35:43.979" v="4587" actId="1076"/>
          <ac:picMkLst>
            <pc:docMk/>
            <pc:sldMk cId="1755918432" sldId="475"/>
            <ac:picMk id="4" creationId="{9D8364C4-53E9-655B-82D6-D54C9E4A608C}"/>
          </ac:picMkLst>
        </pc:picChg>
        <pc:picChg chg="add mod">
          <ac:chgData name="David Stifter" userId="62da2c7f-4380-431f-b1c1-3b38343351dc" providerId="ADAL" clId="{48CB845C-2A70-4887-B723-DD3D5C92D348}" dt="2025-04-18T09:08:05.390" v="138"/>
          <ac:picMkLst>
            <pc:docMk/>
            <pc:sldMk cId="1755918432" sldId="475"/>
            <ac:picMk id="6" creationId="{3F5C58CF-E1CB-6AC4-44D2-0ED3EC44A8F8}"/>
          </ac:picMkLst>
        </pc:picChg>
        <pc:picChg chg="add mod">
          <ac:chgData name="David Stifter" userId="62da2c7f-4380-431f-b1c1-3b38343351dc" providerId="ADAL" clId="{48CB845C-2A70-4887-B723-DD3D5C92D348}" dt="2025-05-05T07:35:48.588" v="4588" actId="1076"/>
          <ac:picMkLst>
            <pc:docMk/>
            <pc:sldMk cId="1755918432" sldId="475"/>
            <ac:picMk id="13" creationId="{0ECA2255-8034-805B-AE71-E39A049BC26C}"/>
          </ac:picMkLst>
        </pc:picChg>
      </pc:sldChg>
      <pc:sldChg chg="addSp delSp modSp add mod delAnim modAnim">
        <pc:chgData name="David Stifter" userId="62da2c7f-4380-431f-b1c1-3b38343351dc" providerId="ADAL" clId="{48CB845C-2A70-4887-B723-DD3D5C92D348}" dt="2025-04-26T18:04:00.716" v="813" actId="478"/>
        <pc:sldMkLst>
          <pc:docMk/>
          <pc:sldMk cId="27227984" sldId="476"/>
        </pc:sldMkLst>
      </pc:sldChg>
      <pc:sldChg chg="addSp delSp modSp mod delAnim">
        <pc:chgData name="David Stifter" userId="62da2c7f-4380-431f-b1c1-3b38343351dc" providerId="ADAL" clId="{48CB845C-2A70-4887-B723-DD3D5C92D348}" dt="2025-05-04T20:11:10.612" v="4393" actId="1076"/>
        <pc:sldMkLst>
          <pc:docMk/>
          <pc:sldMk cId="521333659" sldId="477"/>
        </pc:sldMkLst>
        <pc:spChg chg="mod">
          <ac:chgData name="David Stifter" userId="62da2c7f-4380-431f-b1c1-3b38343351dc" providerId="ADAL" clId="{48CB845C-2A70-4887-B723-DD3D5C92D348}" dt="2025-05-04T20:11:10.612" v="4393" actId="1076"/>
          <ac:spMkLst>
            <pc:docMk/>
            <pc:sldMk cId="521333659" sldId="477"/>
            <ac:spMk id="8" creationId="{1310D536-ACC3-F04F-7875-FEBDFCA0B54E}"/>
          </ac:spMkLst>
        </pc:spChg>
        <pc:spChg chg="mod">
          <ac:chgData name="David Stifter" userId="62da2c7f-4380-431f-b1c1-3b38343351dc" providerId="ADAL" clId="{48CB845C-2A70-4887-B723-DD3D5C92D348}" dt="2025-05-04T19:53:35.580" v="3935" actId="14100"/>
          <ac:spMkLst>
            <pc:docMk/>
            <pc:sldMk cId="521333659" sldId="477"/>
            <ac:spMk id="9" creationId="{1B3B6FCA-9B1C-20D7-D4C4-A9548F97523E}"/>
          </ac:spMkLst>
        </pc:spChg>
        <pc:spChg chg="mod">
          <ac:chgData name="David Stifter" userId="62da2c7f-4380-431f-b1c1-3b38343351dc" providerId="ADAL" clId="{48CB845C-2A70-4887-B723-DD3D5C92D348}" dt="2025-05-04T19:20:59.509" v="3565" actId="20577"/>
          <ac:spMkLst>
            <pc:docMk/>
            <pc:sldMk cId="521333659" sldId="477"/>
            <ac:spMk id="12" creationId="{00000000-0000-0000-0000-000000000000}"/>
          </ac:spMkLst>
        </pc:spChg>
        <pc:picChg chg="add mod">
          <ac:chgData name="David Stifter" userId="62da2c7f-4380-431f-b1c1-3b38343351dc" providerId="ADAL" clId="{48CB845C-2A70-4887-B723-DD3D5C92D348}" dt="2025-04-18T09:07:57.886" v="135"/>
          <ac:picMkLst>
            <pc:docMk/>
            <pc:sldMk cId="521333659" sldId="477"/>
            <ac:picMk id="2" creationId="{93B6A962-06AB-776C-612F-22F89C06E52D}"/>
          </ac:picMkLst>
        </pc:picChg>
        <pc:picChg chg="mod">
          <ac:chgData name="David Stifter" userId="62da2c7f-4380-431f-b1c1-3b38343351dc" providerId="ADAL" clId="{48CB845C-2A70-4887-B723-DD3D5C92D348}" dt="2025-05-04T20:11:01.012" v="4389" actId="1076"/>
          <ac:picMkLst>
            <pc:docMk/>
            <pc:sldMk cId="521333659" sldId="477"/>
            <ac:picMk id="11" creationId="{8E5C9ED9-05B6-045D-1B54-0A729042F1B5}"/>
          </ac:picMkLst>
        </pc:picChg>
      </pc:sldChg>
      <pc:sldChg chg="addSp modSp">
        <pc:chgData name="David Stifter" userId="62da2c7f-4380-431f-b1c1-3b38343351dc" providerId="ADAL" clId="{48CB845C-2A70-4887-B723-DD3D5C92D348}" dt="2025-04-18T09:07:55.518" v="134"/>
        <pc:sldMkLst>
          <pc:docMk/>
          <pc:sldMk cId="2069783694" sldId="478"/>
        </pc:sldMkLst>
        <pc:picChg chg="add mod">
          <ac:chgData name="David Stifter" userId="62da2c7f-4380-431f-b1c1-3b38343351dc" providerId="ADAL" clId="{48CB845C-2A70-4887-B723-DD3D5C92D348}" dt="2025-04-18T09:07:55.518" v="134"/>
          <ac:picMkLst>
            <pc:docMk/>
            <pc:sldMk cId="2069783694" sldId="478"/>
            <ac:picMk id="2" creationId="{E58C21E0-D180-45F5-9EA1-A5D938399431}"/>
          </ac:picMkLst>
        </pc:picChg>
      </pc:sldChg>
      <pc:sldChg chg="addSp modSp">
        <pc:chgData name="David Stifter" userId="62da2c7f-4380-431f-b1c1-3b38343351dc" providerId="ADAL" clId="{48CB845C-2A70-4887-B723-DD3D5C92D348}" dt="2025-04-18T09:08:02.949" v="137"/>
        <pc:sldMkLst>
          <pc:docMk/>
          <pc:sldMk cId="4172464977" sldId="479"/>
        </pc:sldMkLst>
        <pc:picChg chg="add mod">
          <ac:chgData name="David Stifter" userId="62da2c7f-4380-431f-b1c1-3b38343351dc" providerId="ADAL" clId="{48CB845C-2A70-4887-B723-DD3D5C92D348}" dt="2025-04-18T09:08:02.949" v="137"/>
          <ac:picMkLst>
            <pc:docMk/>
            <pc:sldMk cId="4172464977" sldId="479"/>
            <ac:picMk id="2" creationId="{0EAE2760-6927-680A-DD4A-89EEA8162281}"/>
          </ac:picMkLst>
        </pc:picChg>
      </pc:sldChg>
      <pc:sldChg chg="addSp delSp modSp mod delAnim modAnim">
        <pc:chgData name="David Stifter" userId="62da2c7f-4380-431f-b1c1-3b38343351dc" providerId="ADAL" clId="{48CB845C-2A70-4887-B723-DD3D5C92D348}" dt="2025-04-26T18:34:43.792" v="946"/>
        <pc:sldMkLst>
          <pc:docMk/>
          <pc:sldMk cId="481942202" sldId="481"/>
        </pc:sldMkLst>
        <pc:spChg chg="mod">
          <ac:chgData name="David Stifter" userId="62da2c7f-4380-431f-b1c1-3b38343351dc" providerId="ADAL" clId="{48CB845C-2A70-4887-B723-DD3D5C92D348}" dt="2025-04-26T17:41:13.399" v="693" actId="1038"/>
          <ac:spMkLst>
            <pc:docMk/>
            <pc:sldMk cId="481942202" sldId="481"/>
            <ac:spMk id="2" creationId="{8A0A4970-9CC8-0599-0B05-41AFEFCB3354}"/>
          </ac:spMkLst>
        </pc:spChg>
        <pc:spChg chg="mod">
          <ac:chgData name="David Stifter" userId="62da2c7f-4380-431f-b1c1-3b38343351dc" providerId="ADAL" clId="{48CB845C-2A70-4887-B723-DD3D5C92D348}" dt="2025-04-26T18:34:24.339" v="943" actId="14100"/>
          <ac:spMkLst>
            <pc:docMk/>
            <pc:sldMk cId="481942202" sldId="481"/>
            <ac:spMk id="4" creationId="{50DB081F-0E11-BD81-C1F5-D5A144B82D0C}"/>
          </ac:spMkLst>
        </pc:spChg>
        <pc:spChg chg="mod">
          <ac:chgData name="David Stifter" userId="62da2c7f-4380-431f-b1c1-3b38343351dc" providerId="ADAL" clId="{48CB845C-2A70-4887-B723-DD3D5C92D348}" dt="2025-04-26T17:41:13.153" v="692" actId="1037"/>
          <ac:spMkLst>
            <pc:docMk/>
            <pc:sldMk cId="481942202" sldId="481"/>
            <ac:spMk id="7" creationId="{59111611-9C51-9AAE-5120-8385342D1508}"/>
          </ac:spMkLst>
        </pc:spChg>
        <pc:spChg chg="mod">
          <ac:chgData name="David Stifter" userId="62da2c7f-4380-431f-b1c1-3b38343351dc" providerId="ADAL" clId="{48CB845C-2A70-4887-B723-DD3D5C92D348}" dt="2025-04-26T17:41:53.554" v="747" actId="242"/>
          <ac:spMkLst>
            <pc:docMk/>
            <pc:sldMk cId="481942202" sldId="481"/>
            <ac:spMk id="8" creationId="{1D6B13D0-1728-B760-C5B8-62B94EB647D3}"/>
          </ac:spMkLst>
        </pc:spChg>
        <pc:picChg chg="add mod">
          <ac:chgData name="David Stifter" userId="62da2c7f-4380-431f-b1c1-3b38343351dc" providerId="ADAL" clId="{48CB845C-2A70-4887-B723-DD3D5C92D348}" dt="2025-04-18T09:07:24.414" v="122"/>
          <ac:picMkLst>
            <pc:docMk/>
            <pc:sldMk cId="481942202" sldId="481"/>
            <ac:picMk id="5" creationId="{9D8FB8CD-CF88-4A93-43E4-4B3FF5D13088}"/>
          </ac:picMkLst>
        </pc:picChg>
        <pc:picChg chg="add mod">
          <ac:chgData name="David Stifter" userId="62da2c7f-4380-431f-b1c1-3b38343351dc" providerId="ADAL" clId="{48CB845C-2A70-4887-B723-DD3D5C92D348}" dt="2025-04-26T17:45:48.364" v="756" actId="1076"/>
          <ac:picMkLst>
            <pc:docMk/>
            <pc:sldMk cId="481942202" sldId="481"/>
            <ac:picMk id="9" creationId="{E250B2C5-737D-674E-F0EC-B34D0217BDE0}"/>
          </ac:picMkLst>
        </pc:picChg>
        <pc:picChg chg="add mod">
          <ac:chgData name="David Stifter" userId="62da2c7f-4380-431f-b1c1-3b38343351dc" providerId="ADAL" clId="{48CB845C-2A70-4887-B723-DD3D5C92D348}" dt="2025-04-26T17:46:34.731" v="759" actId="207"/>
          <ac:picMkLst>
            <pc:docMk/>
            <pc:sldMk cId="481942202" sldId="481"/>
            <ac:picMk id="11" creationId="{2093EBA3-6FC8-C58B-5DDC-3CA5D3B55B38}"/>
          </ac:picMkLst>
        </pc:picChg>
        <pc:picChg chg="add mod">
          <ac:chgData name="David Stifter" userId="62da2c7f-4380-431f-b1c1-3b38343351dc" providerId="ADAL" clId="{48CB845C-2A70-4887-B723-DD3D5C92D348}" dt="2025-04-26T17:49:51.091" v="763" actId="1076"/>
          <ac:picMkLst>
            <pc:docMk/>
            <pc:sldMk cId="481942202" sldId="481"/>
            <ac:picMk id="14" creationId="{32D63BBC-8981-3FA9-5597-2B4B0F4CF40F}"/>
          </ac:picMkLst>
        </pc:picChg>
      </pc:sldChg>
      <pc:sldChg chg="addSp delSp modSp mod modAnim">
        <pc:chgData name="David Stifter" userId="62da2c7f-4380-431f-b1c1-3b38343351dc" providerId="ADAL" clId="{48CB845C-2A70-4887-B723-DD3D5C92D348}" dt="2025-05-04T09:20:42.260" v="3003" actId="1076"/>
        <pc:sldMkLst>
          <pc:docMk/>
          <pc:sldMk cId="1176508334" sldId="482"/>
        </pc:sldMkLst>
        <pc:spChg chg="mod">
          <ac:chgData name="David Stifter" userId="62da2c7f-4380-431f-b1c1-3b38343351dc" providerId="ADAL" clId="{48CB845C-2A70-4887-B723-DD3D5C92D348}" dt="2025-05-04T09:20:42.260" v="3003" actId="1076"/>
          <ac:spMkLst>
            <pc:docMk/>
            <pc:sldMk cId="1176508334" sldId="482"/>
            <ac:spMk id="5" creationId="{F323B5E7-31C1-9585-B789-62912C876C5B}"/>
          </ac:spMkLst>
        </pc:spChg>
        <pc:spChg chg="add mod">
          <ac:chgData name="David Stifter" userId="62da2c7f-4380-431f-b1c1-3b38343351dc" providerId="ADAL" clId="{48CB845C-2A70-4887-B723-DD3D5C92D348}" dt="2025-05-04T09:17:50.661" v="2980" actId="20577"/>
          <ac:spMkLst>
            <pc:docMk/>
            <pc:sldMk cId="1176508334" sldId="482"/>
            <ac:spMk id="8" creationId="{E7A29BC6-C19D-50DA-9654-47E43CFE0638}"/>
          </ac:spMkLst>
        </pc:spChg>
        <pc:spChg chg="add mod">
          <ac:chgData name="David Stifter" userId="62da2c7f-4380-431f-b1c1-3b38343351dc" providerId="ADAL" clId="{48CB845C-2A70-4887-B723-DD3D5C92D348}" dt="2025-05-04T09:18:05.517" v="3001" actId="20577"/>
          <ac:spMkLst>
            <pc:docMk/>
            <pc:sldMk cId="1176508334" sldId="482"/>
            <ac:spMk id="11" creationId="{12C13AEA-3E24-0BD6-453F-FC82D66BA4C1}"/>
          </ac:spMkLst>
        </pc:spChg>
        <pc:picChg chg="add mod">
          <ac:chgData name="David Stifter" userId="62da2c7f-4380-431f-b1c1-3b38343351dc" providerId="ADAL" clId="{48CB845C-2A70-4887-B723-DD3D5C92D348}" dt="2025-04-18T09:07:37.137" v="127"/>
          <ac:picMkLst>
            <pc:docMk/>
            <pc:sldMk cId="1176508334" sldId="482"/>
            <ac:picMk id="2" creationId="{6E7D9A60-409B-0CD6-C909-405D9969D4DB}"/>
          </ac:picMkLst>
        </pc:picChg>
        <pc:picChg chg="add mod">
          <ac:chgData name="David Stifter" userId="62da2c7f-4380-431f-b1c1-3b38343351dc" providerId="ADAL" clId="{48CB845C-2A70-4887-B723-DD3D5C92D348}" dt="2025-05-04T09:16:14.242" v="2977" actId="14100"/>
          <ac:picMkLst>
            <pc:docMk/>
            <pc:sldMk cId="1176508334" sldId="482"/>
            <ac:picMk id="6" creationId="{67905FB9-86D9-F5AC-B204-076C8D41A4F2}"/>
          </ac:picMkLst>
        </pc:picChg>
        <pc:picChg chg="add mod">
          <ac:chgData name="David Stifter" userId="62da2c7f-4380-431f-b1c1-3b38343351dc" providerId="ADAL" clId="{48CB845C-2A70-4887-B723-DD3D5C92D348}" dt="2025-05-04T09:15:07.183" v="2970"/>
          <ac:picMkLst>
            <pc:docMk/>
            <pc:sldMk cId="1176508334" sldId="482"/>
            <ac:picMk id="7" creationId="{82D641C9-C7C9-BA54-81CC-1A5C3B0D5ECF}"/>
          </ac:picMkLst>
        </pc:picChg>
      </pc:sldChg>
      <pc:sldChg chg="addSp modSp mod">
        <pc:chgData name="David Stifter" userId="62da2c7f-4380-431f-b1c1-3b38343351dc" providerId="ADAL" clId="{48CB845C-2A70-4887-B723-DD3D5C92D348}" dt="2025-05-04T19:20:31.876" v="3540" actId="20577"/>
        <pc:sldMkLst>
          <pc:docMk/>
          <pc:sldMk cId="764366561" sldId="483"/>
        </pc:sldMkLst>
        <pc:spChg chg="mod">
          <ac:chgData name="David Stifter" userId="62da2c7f-4380-431f-b1c1-3b38343351dc" providerId="ADAL" clId="{48CB845C-2A70-4887-B723-DD3D5C92D348}" dt="2025-05-04T09:43:35.488" v="3072" actId="948"/>
          <ac:spMkLst>
            <pc:docMk/>
            <pc:sldMk cId="764366561" sldId="483"/>
            <ac:spMk id="2" creationId="{5E71E183-B2E6-CEF9-8D20-FF7FB2D74D3A}"/>
          </ac:spMkLst>
        </pc:spChg>
        <pc:spChg chg="mod">
          <ac:chgData name="David Stifter" userId="62da2c7f-4380-431f-b1c1-3b38343351dc" providerId="ADAL" clId="{48CB845C-2A70-4887-B723-DD3D5C92D348}" dt="2025-05-04T19:20:31.876" v="3540" actId="20577"/>
          <ac:spMkLst>
            <pc:docMk/>
            <pc:sldMk cId="764366561" sldId="483"/>
            <ac:spMk id="12" creationId="{00000000-0000-0000-0000-000000000000}"/>
          </ac:spMkLst>
        </pc:spChg>
        <pc:picChg chg="add mod">
          <ac:chgData name="David Stifter" userId="62da2c7f-4380-431f-b1c1-3b38343351dc" providerId="ADAL" clId="{48CB845C-2A70-4887-B723-DD3D5C92D348}" dt="2025-04-18T09:07:40.160" v="128"/>
          <ac:picMkLst>
            <pc:docMk/>
            <pc:sldMk cId="764366561" sldId="483"/>
            <ac:picMk id="4" creationId="{5473B1E7-9C99-6782-BC87-4623C15AF9DF}"/>
          </ac:picMkLst>
        </pc:picChg>
      </pc:sldChg>
      <pc:sldChg chg="addSp modSp mod modAnim">
        <pc:chgData name="David Stifter" userId="62da2c7f-4380-431f-b1c1-3b38343351dc" providerId="ADAL" clId="{48CB845C-2A70-4887-B723-DD3D5C92D348}" dt="2025-05-05T08:14:06.213" v="4797" actId="20577"/>
        <pc:sldMkLst>
          <pc:docMk/>
          <pc:sldMk cId="754925828" sldId="484"/>
        </pc:sldMkLst>
        <pc:spChg chg="mod">
          <ac:chgData name="David Stifter" userId="62da2c7f-4380-431f-b1c1-3b38343351dc" providerId="ADAL" clId="{48CB845C-2A70-4887-B723-DD3D5C92D348}" dt="2025-05-05T08:12:32.156" v="4788" actId="20577"/>
          <ac:spMkLst>
            <pc:docMk/>
            <pc:sldMk cId="754925828" sldId="484"/>
            <ac:spMk id="3" creationId="{4F62E41B-6F45-1CFD-3633-0D519D9269B5}"/>
          </ac:spMkLst>
        </pc:spChg>
        <pc:spChg chg="mod">
          <ac:chgData name="David Stifter" userId="62da2c7f-4380-431f-b1c1-3b38343351dc" providerId="ADAL" clId="{48CB845C-2A70-4887-B723-DD3D5C92D348}" dt="2025-05-05T08:14:06.213" v="4797" actId="20577"/>
          <ac:spMkLst>
            <pc:docMk/>
            <pc:sldMk cId="754925828" sldId="484"/>
            <ac:spMk id="29" creationId="{8C3CFFCB-6C9B-6A8C-38BA-CCB844DB0999}"/>
          </ac:spMkLst>
        </pc:spChg>
        <pc:graphicFrameChg chg="modGraphic">
          <ac:chgData name="David Stifter" userId="62da2c7f-4380-431f-b1c1-3b38343351dc" providerId="ADAL" clId="{48CB845C-2A70-4887-B723-DD3D5C92D348}" dt="2025-05-05T08:11:14.304" v="4742" actId="20577"/>
          <ac:graphicFrameMkLst>
            <pc:docMk/>
            <pc:sldMk cId="754925828" sldId="484"/>
            <ac:graphicFrameMk id="2" creationId="{6276E433-8365-B6DA-9BC7-4BBC37567492}"/>
          </ac:graphicFrameMkLst>
        </pc:graphicFrameChg>
        <pc:picChg chg="add mod">
          <ac:chgData name="David Stifter" userId="62da2c7f-4380-431f-b1c1-3b38343351dc" providerId="ADAL" clId="{48CB845C-2A70-4887-B723-DD3D5C92D348}" dt="2025-04-18T09:08:10.445" v="140"/>
          <ac:picMkLst>
            <pc:docMk/>
            <pc:sldMk cId="754925828" sldId="484"/>
            <ac:picMk id="4" creationId="{183F9100-0DC6-2C64-5C50-A4953B048DCB}"/>
          </ac:picMkLst>
        </pc:picChg>
      </pc:sldChg>
      <pc:sldChg chg="addSp modSp mod modAnim">
        <pc:chgData name="David Stifter" userId="62da2c7f-4380-431f-b1c1-3b38343351dc" providerId="ADAL" clId="{48CB845C-2A70-4887-B723-DD3D5C92D348}" dt="2025-05-04T13:27:01.842" v="3211" actId="14100"/>
        <pc:sldMkLst>
          <pc:docMk/>
          <pc:sldMk cId="362669355" sldId="485"/>
        </pc:sldMkLst>
        <pc:spChg chg="mod">
          <ac:chgData name="David Stifter" userId="62da2c7f-4380-431f-b1c1-3b38343351dc" providerId="ADAL" clId="{48CB845C-2A70-4887-B723-DD3D5C92D348}" dt="2025-05-04T13:27:01.842" v="3211" actId="14100"/>
          <ac:spMkLst>
            <pc:docMk/>
            <pc:sldMk cId="362669355" sldId="485"/>
            <ac:spMk id="2" creationId="{AEF5754E-8845-4A02-31A8-13D89AB37C02}"/>
          </ac:spMkLst>
        </pc:spChg>
        <pc:spChg chg="add mod">
          <ac:chgData name="David Stifter" userId="62da2c7f-4380-431f-b1c1-3b38343351dc" providerId="ADAL" clId="{48CB845C-2A70-4887-B723-DD3D5C92D348}" dt="2025-05-04T13:26:51.392" v="3210" actId="1076"/>
          <ac:spMkLst>
            <pc:docMk/>
            <pc:sldMk cId="362669355" sldId="485"/>
            <ac:spMk id="6" creationId="{BB3AB492-CE11-D89E-AC2D-7A9A9BA8D211}"/>
          </ac:spMkLst>
        </pc:spChg>
        <pc:picChg chg="add mod">
          <ac:chgData name="David Stifter" userId="62da2c7f-4380-431f-b1c1-3b38343351dc" providerId="ADAL" clId="{48CB845C-2A70-4887-B723-DD3D5C92D348}" dt="2025-04-18T09:07:42.780" v="129"/>
          <ac:picMkLst>
            <pc:docMk/>
            <pc:sldMk cId="362669355" sldId="485"/>
            <ac:picMk id="3" creationId="{C23F215B-54D9-4574-98A1-8AFE0DBEDE5D}"/>
          </ac:picMkLst>
        </pc:picChg>
        <pc:picChg chg="add mod">
          <ac:chgData name="David Stifter" userId="62da2c7f-4380-431f-b1c1-3b38343351dc" providerId="ADAL" clId="{48CB845C-2A70-4887-B723-DD3D5C92D348}" dt="2025-05-04T13:25:08.896" v="3146" actId="1076"/>
          <ac:picMkLst>
            <pc:docMk/>
            <pc:sldMk cId="362669355" sldId="485"/>
            <ac:picMk id="5" creationId="{028819E0-2E10-30D7-2DDB-EF7AD5C4C22C}"/>
          </ac:picMkLst>
        </pc:picChg>
      </pc:sldChg>
      <pc:sldChg chg="addSp modSp mod">
        <pc:chgData name="David Stifter" userId="62da2c7f-4380-431f-b1c1-3b38343351dc" providerId="ADAL" clId="{48CB845C-2A70-4887-B723-DD3D5C92D348}" dt="2025-05-04T19:32:25.668" v="3769" actId="20577"/>
        <pc:sldMkLst>
          <pc:docMk/>
          <pc:sldMk cId="2136855667" sldId="486"/>
        </pc:sldMkLst>
        <pc:spChg chg="mod">
          <ac:chgData name="David Stifter" userId="62da2c7f-4380-431f-b1c1-3b38343351dc" providerId="ADAL" clId="{48CB845C-2A70-4887-B723-DD3D5C92D348}" dt="2025-05-04T19:32:25.668" v="3769" actId="20577"/>
          <ac:spMkLst>
            <pc:docMk/>
            <pc:sldMk cId="2136855667" sldId="486"/>
            <ac:spMk id="6" creationId="{CD5CA3C0-CC4C-9991-CD90-A9E682A30116}"/>
          </ac:spMkLst>
        </pc:spChg>
        <pc:spChg chg="mod">
          <ac:chgData name="David Stifter" userId="62da2c7f-4380-431f-b1c1-3b38343351dc" providerId="ADAL" clId="{48CB845C-2A70-4887-B723-DD3D5C92D348}" dt="2025-05-04T13:46:22.839" v="3222" actId="6549"/>
          <ac:spMkLst>
            <pc:docMk/>
            <pc:sldMk cId="2136855667" sldId="486"/>
            <ac:spMk id="12" creationId="{00000000-0000-0000-0000-000000000000}"/>
          </ac:spMkLst>
        </pc:spChg>
        <pc:picChg chg="add mod">
          <ac:chgData name="David Stifter" userId="62da2c7f-4380-431f-b1c1-3b38343351dc" providerId="ADAL" clId="{48CB845C-2A70-4887-B723-DD3D5C92D348}" dt="2025-04-18T09:07:45.825" v="130"/>
          <ac:picMkLst>
            <pc:docMk/>
            <pc:sldMk cId="2136855667" sldId="486"/>
            <ac:picMk id="4" creationId="{9AA5B9A8-68BF-B777-20CA-A816523BA69D}"/>
          </ac:picMkLst>
        </pc:picChg>
      </pc:sldChg>
      <pc:sldChg chg="addSp modSp mod modAnim">
        <pc:chgData name="David Stifter" userId="62da2c7f-4380-431f-b1c1-3b38343351dc" providerId="ADAL" clId="{48CB845C-2A70-4887-B723-DD3D5C92D348}" dt="2025-05-04T19:01:43.188" v="3423" actId="113"/>
        <pc:sldMkLst>
          <pc:docMk/>
          <pc:sldMk cId="3268932368" sldId="487"/>
        </pc:sldMkLst>
        <pc:spChg chg="mod">
          <ac:chgData name="David Stifter" userId="62da2c7f-4380-431f-b1c1-3b38343351dc" providerId="ADAL" clId="{48CB845C-2A70-4887-B723-DD3D5C92D348}" dt="2025-05-04T16:20:52.018" v="3392" actId="113"/>
          <ac:spMkLst>
            <pc:docMk/>
            <pc:sldMk cId="3268932368" sldId="487"/>
            <ac:spMk id="2" creationId="{EEA06720-E4D3-BA79-2E80-7306B17B1424}"/>
          </ac:spMkLst>
        </pc:spChg>
        <pc:spChg chg="add mod">
          <ac:chgData name="David Stifter" userId="62da2c7f-4380-431f-b1c1-3b38343351dc" providerId="ADAL" clId="{48CB845C-2A70-4887-B723-DD3D5C92D348}" dt="2025-05-04T18:56:58.961" v="3422" actId="1037"/>
          <ac:spMkLst>
            <pc:docMk/>
            <pc:sldMk cId="3268932368" sldId="487"/>
            <ac:spMk id="4" creationId="{99D8C1FB-DA7E-44BC-CC05-18B5A1A36B02}"/>
          </ac:spMkLst>
        </pc:spChg>
        <pc:spChg chg="add mod">
          <ac:chgData name="David Stifter" userId="62da2c7f-4380-431f-b1c1-3b38343351dc" providerId="ADAL" clId="{48CB845C-2A70-4887-B723-DD3D5C92D348}" dt="2025-05-04T18:56:58.961" v="3422" actId="1037"/>
          <ac:spMkLst>
            <pc:docMk/>
            <pc:sldMk cId="3268932368" sldId="487"/>
            <ac:spMk id="5" creationId="{097FA38E-93DA-6A01-615C-B131F9C97565}"/>
          </ac:spMkLst>
        </pc:spChg>
        <pc:spChg chg="mod">
          <ac:chgData name="David Stifter" userId="62da2c7f-4380-431f-b1c1-3b38343351dc" providerId="ADAL" clId="{48CB845C-2A70-4887-B723-DD3D5C92D348}" dt="2025-05-04T19:01:43.188" v="3423" actId="113"/>
          <ac:spMkLst>
            <pc:docMk/>
            <pc:sldMk cId="3268932368" sldId="487"/>
            <ac:spMk id="6" creationId="{60A7CD1C-C767-93BB-89BE-42E672104D15}"/>
          </ac:spMkLst>
        </pc:spChg>
        <pc:spChg chg="mod">
          <ac:chgData name="David Stifter" userId="62da2c7f-4380-431f-b1c1-3b38343351dc" providerId="ADAL" clId="{48CB845C-2A70-4887-B723-DD3D5C92D348}" dt="2025-05-04T16:18:02.701" v="3366" actId="14100"/>
          <ac:spMkLst>
            <pc:docMk/>
            <pc:sldMk cId="3268932368" sldId="487"/>
            <ac:spMk id="9" creationId="{E24548B0-8A61-C0A1-9198-ABEDFD9CD62C}"/>
          </ac:spMkLst>
        </pc:spChg>
        <pc:spChg chg="mod">
          <ac:chgData name="David Stifter" userId="62da2c7f-4380-431f-b1c1-3b38343351dc" providerId="ADAL" clId="{48CB845C-2A70-4887-B723-DD3D5C92D348}" dt="2025-05-04T16:18:15.384" v="3369" actId="14100"/>
          <ac:spMkLst>
            <pc:docMk/>
            <pc:sldMk cId="3268932368" sldId="487"/>
            <ac:spMk id="10" creationId="{03C439D4-5802-631B-6507-C457BAD2504E}"/>
          </ac:spMkLst>
        </pc:spChg>
        <pc:picChg chg="add mod">
          <ac:chgData name="David Stifter" userId="62da2c7f-4380-431f-b1c1-3b38343351dc" providerId="ADAL" clId="{48CB845C-2A70-4887-B723-DD3D5C92D348}" dt="2025-04-18T09:07:48.130" v="131"/>
          <ac:picMkLst>
            <pc:docMk/>
            <pc:sldMk cId="3268932368" sldId="487"/>
            <ac:picMk id="3" creationId="{4D59C6DB-E7EA-BBB7-1E0E-70611EF8522D}"/>
          </ac:picMkLst>
        </pc:picChg>
      </pc:sldChg>
      <pc:sldChg chg="addSp modSp mod">
        <pc:chgData name="David Stifter" userId="62da2c7f-4380-431f-b1c1-3b38343351dc" providerId="ADAL" clId="{48CB845C-2A70-4887-B723-DD3D5C92D348}" dt="2025-05-04T19:20:45.731" v="3543" actId="20577"/>
        <pc:sldMkLst>
          <pc:docMk/>
          <pc:sldMk cId="3840205872" sldId="488"/>
        </pc:sldMkLst>
        <pc:spChg chg="mod">
          <ac:chgData name="David Stifter" userId="62da2c7f-4380-431f-b1c1-3b38343351dc" providerId="ADAL" clId="{48CB845C-2A70-4887-B723-DD3D5C92D348}" dt="2025-05-04T19:03:28.542" v="3426" actId="113"/>
          <ac:spMkLst>
            <pc:docMk/>
            <pc:sldMk cId="3840205872" sldId="488"/>
            <ac:spMk id="2" creationId="{4B882F3D-AE99-EBD1-9F38-F691910D24C2}"/>
          </ac:spMkLst>
        </pc:spChg>
        <pc:spChg chg="mod">
          <ac:chgData name="David Stifter" userId="62da2c7f-4380-431f-b1c1-3b38343351dc" providerId="ADAL" clId="{48CB845C-2A70-4887-B723-DD3D5C92D348}" dt="2025-05-04T19:06:35.403" v="3485" actId="20577"/>
          <ac:spMkLst>
            <pc:docMk/>
            <pc:sldMk cId="3840205872" sldId="488"/>
            <ac:spMk id="7" creationId="{1B330A80-2630-4DED-52DC-5783476DFF0A}"/>
          </ac:spMkLst>
        </pc:spChg>
        <pc:spChg chg="mod">
          <ac:chgData name="David Stifter" userId="62da2c7f-4380-431f-b1c1-3b38343351dc" providerId="ADAL" clId="{48CB845C-2A70-4887-B723-DD3D5C92D348}" dt="2025-05-04T19:20:45.731" v="3543" actId="20577"/>
          <ac:spMkLst>
            <pc:docMk/>
            <pc:sldMk cId="3840205872" sldId="488"/>
            <ac:spMk id="12" creationId="{00000000-0000-0000-0000-000000000000}"/>
          </ac:spMkLst>
        </pc:spChg>
        <pc:picChg chg="add mod">
          <ac:chgData name="David Stifter" userId="62da2c7f-4380-431f-b1c1-3b38343351dc" providerId="ADAL" clId="{48CB845C-2A70-4887-B723-DD3D5C92D348}" dt="2025-04-18T09:07:53.234" v="133"/>
          <ac:picMkLst>
            <pc:docMk/>
            <pc:sldMk cId="3840205872" sldId="488"/>
            <ac:picMk id="3" creationId="{F3B7C9A6-FEB1-1007-70A1-A831173AAD49}"/>
          </ac:picMkLst>
        </pc:picChg>
      </pc:sldChg>
      <pc:sldChg chg="addSp delSp modSp mod modAnim">
        <pc:chgData name="David Stifter" userId="62da2c7f-4380-431f-b1c1-3b38343351dc" providerId="ADAL" clId="{48CB845C-2A70-4887-B723-DD3D5C92D348}" dt="2025-05-05T07:42:19.555" v="4618" actId="14100"/>
        <pc:sldMkLst>
          <pc:docMk/>
          <pc:sldMk cId="3521429405" sldId="489"/>
        </pc:sldMkLst>
        <pc:spChg chg="mod">
          <ac:chgData name="David Stifter" userId="62da2c7f-4380-431f-b1c1-3b38343351dc" providerId="ADAL" clId="{48CB845C-2A70-4887-B723-DD3D5C92D348}" dt="2025-05-05T07:33:13.767" v="4572" actId="20577"/>
          <ac:spMkLst>
            <pc:docMk/>
            <pc:sldMk cId="3521429405" sldId="489"/>
            <ac:spMk id="3" creationId="{51B6D25F-652D-AC34-425D-72574A772C54}"/>
          </ac:spMkLst>
        </pc:spChg>
        <pc:spChg chg="mod">
          <ac:chgData name="David Stifter" userId="62da2c7f-4380-431f-b1c1-3b38343351dc" providerId="ADAL" clId="{48CB845C-2A70-4887-B723-DD3D5C92D348}" dt="2025-05-05T07:42:19.555" v="4618" actId="14100"/>
          <ac:spMkLst>
            <pc:docMk/>
            <pc:sldMk cId="3521429405" sldId="489"/>
            <ac:spMk id="5" creationId="{03A7067E-EAEA-DE11-5131-0A13D9C0239D}"/>
          </ac:spMkLst>
        </pc:spChg>
        <pc:spChg chg="mod">
          <ac:chgData name="David Stifter" userId="62da2c7f-4380-431f-b1c1-3b38343351dc" providerId="ADAL" clId="{48CB845C-2A70-4887-B723-DD3D5C92D348}" dt="2025-05-05T07:34:41.993" v="4580" actId="1076"/>
          <ac:spMkLst>
            <pc:docMk/>
            <pc:sldMk cId="3521429405" sldId="489"/>
            <ac:spMk id="6" creationId="{4224A37E-57F2-9A97-8012-35FF30140DED}"/>
          </ac:spMkLst>
        </pc:spChg>
        <pc:spChg chg="mod">
          <ac:chgData name="David Stifter" userId="62da2c7f-4380-431f-b1c1-3b38343351dc" providerId="ADAL" clId="{48CB845C-2A70-4887-B723-DD3D5C92D348}" dt="2025-05-05T07:41:36.050" v="4613" actId="3064"/>
          <ac:spMkLst>
            <pc:docMk/>
            <pc:sldMk cId="3521429405" sldId="489"/>
            <ac:spMk id="13" creationId="{84DD6147-D3E8-4EE3-758A-AC168414F728}"/>
          </ac:spMkLst>
        </pc:spChg>
        <pc:picChg chg="add mod">
          <ac:chgData name="David Stifter" userId="62da2c7f-4380-431f-b1c1-3b38343351dc" providerId="ADAL" clId="{48CB845C-2A70-4887-B723-DD3D5C92D348}" dt="2025-04-18T09:08:08.214" v="139"/>
          <ac:picMkLst>
            <pc:docMk/>
            <pc:sldMk cId="3521429405" sldId="489"/>
            <ac:picMk id="8" creationId="{D0512761-1544-D2E9-6984-8CA886904456}"/>
          </ac:picMkLst>
        </pc:picChg>
        <pc:picChg chg="add mod">
          <ac:chgData name="David Stifter" userId="62da2c7f-4380-431f-b1c1-3b38343351dc" providerId="ADAL" clId="{48CB845C-2A70-4887-B723-DD3D5C92D348}" dt="2025-05-05T07:36:05.246" v="4591"/>
          <ac:picMkLst>
            <pc:docMk/>
            <pc:sldMk cId="3521429405" sldId="489"/>
            <ac:picMk id="17" creationId="{86706875-31B1-4438-1A09-4D038665DEB1}"/>
          </ac:picMkLst>
        </pc:picChg>
        <pc:picChg chg="add mod">
          <ac:chgData name="David Stifter" userId="62da2c7f-4380-431f-b1c1-3b38343351dc" providerId="ADAL" clId="{48CB845C-2A70-4887-B723-DD3D5C92D348}" dt="2025-05-05T07:36:05.246" v="4591"/>
          <ac:picMkLst>
            <pc:docMk/>
            <pc:sldMk cId="3521429405" sldId="489"/>
            <ac:picMk id="18" creationId="{CEB3E7CC-0813-65BA-E178-6A2A7405336B}"/>
          </ac:picMkLst>
        </pc:picChg>
      </pc:sldChg>
      <pc:sldChg chg="addSp modSp mod">
        <pc:chgData name="David Stifter" userId="62da2c7f-4380-431f-b1c1-3b38343351dc" providerId="ADAL" clId="{48CB845C-2A70-4887-B723-DD3D5C92D348}" dt="2025-05-05T09:14:44.883" v="5021" actId="6549"/>
        <pc:sldMkLst>
          <pc:docMk/>
          <pc:sldMk cId="1117795218" sldId="490"/>
        </pc:sldMkLst>
        <pc:spChg chg="mod">
          <ac:chgData name="David Stifter" userId="62da2c7f-4380-431f-b1c1-3b38343351dc" providerId="ADAL" clId="{48CB845C-2A70-4887-B723-DD3D5C92D348}" dt="2025-05-05T09:14:44.883" v="5021" actId="6549"/>
          <ac:spMkLst>
            <pc:docMk/>
            <pc:sldMk cId="1117795218" sldId="490"/>
            <ac:spMk id="4" creationId="{00000000-0000-0000-0000-000000000000}"/>
          </ac:spMkLst>
        </pc:spChg>
        <pc:picChg chg="add mod">
          <ac:chgData name="David Stifter" userId="62da2c7f-4380-431f-b1c1-3b38343351dc" providerId="ADAL" clId="{48CB845C-2A70-4887-B723-DD3D5C92D348}" dt="2025-04-18T09:08:17.553" v="143"/>
          <ac:picMkLst>
            <pc:docMk/>
            <pc:sldMk cId="1117795218" sldId="490"/>
            <ac:picMk id="2" creationId="{CFD5CA95-34A9-E3D1-12BA-0B00A097CFC4}"/>
          </ac:picMkLst>
        </pc:picChg>
      </pc:sldChg>
      <pc:sldChg chg="addSp modSp mod">
        <pc:chgData name="David Stifter" userId="62da2c7f-4380-431f-b1c1-3b38343351dc" providerId="ADAL" clId="{48CB845C-2A70-4887-B723-DD3D5C92D348}" dt="2025-05-05T09:14:09.342" v="5018" actId="21"/>
        <pc:sldMkLst>
          <pc:docMk/>
          <pc:sldMk cId="567513385" sldId="491"/>
        </pc:sldMkLst>
        <pc:spChg chg="mod">
          <ac:chgData name="David Stifter" userId="62da2c7f-4380-431f-b1c1-3b38343351dc" providerId="ADAL" clId="{48CB845C-2A70-4887-B723-DD3D5C92D348}" dt="2025-05-05T09:14:09.342" v="5018" actId="21"/>
          <ac:spMkLst>
            <pc:docMk/>
            <pc:sldMk cId="567513385" sldId="491"/>
            <ac:spMk id="2" creationId="{E590736D-A7F3-F107-411D-391F0215523A}"/>
          </ac:spMkLst>
        </pc:spChg>
        <pc:picChg chg="add mod">
          <ac:chgData name="David Stifter" userId="62da2c7f-4380-431f-b1c1-3b38343351dc" providerId="ADAL" clId="{48CB845C-2A70-4887-B723-DD3D5C92D348}" dt="2025-04-18T09:08:20.040" v="144"/>
          <ac:picMkLst>
            <pc:docMk/>
            <pc:sldMk cId="567513385" sldId="491"/>
            <ac:picMk id="3" creationId="{C57F9860-8792-0EE1-C906-F07C49F7018F}"/>
          </ac:picMkLst>
        </pc:picChg>
      </pc:sldChg>
      <pc:sldChg chg="addSp modSp">
        <pc:chgData name="David Stifter" userId="62da2c7f-4380-431f-b1c1-3b38343351dc" providerId="ADAL" clId="{48CB845C-2A70-4887-B723-DD3D5C92D348}" dt="2025-04-18T09:07:29.299" v="124"/>
        <pc:sldMkLst>
          <pc:docMk/>
          <pc:sldMk cId="486011450" sldId="492"/>
        </pc:sldMkLst>
        <pc:picChg chg="add mod">
          <ac:chgData name="David Stifter" userId="62da2c7f-4380-431f-b1c1-3b38343351dc" providerId="ADAL" clId="{48CB845C-2A70-4887-B723-DD3D5C92D348}" dt="2025-04-18T09:07:29.299" v="124"/>
          <ac:picMkLst>
            <pc:docMk/>
            <pc:sldMk cId="486011450" sldId="492"/>
            <ac:picMk id="2" creationId="{84813EEC-2167-4DB3-17D9-22B027221B73}"/>
          </ac:picMkLst>
        </pc:picChg>
      </pc:sldChg>
      <pc:sldChg chg="addSp delSp modSp mod delAnim modAnim">
        <pc:chgData name="David Stifter" userId="62da2c7f-4380-431f-b1c1-3b38343351dc" providerId="ADAL" clId="{48CB845C-2A70-4887-B723-DD3D5C92D348}" dt="2025-05-07T16:49:58.603" v="5119"/>
        <pc:sldMkLst>
          <pc:docMk/>
          <pc:sldMk cId="15169430" sldId="493"/>
        </pc:sldMkLst>
        <pc:spChg chg="add mod">
          <ac:chgData name="David Stifter" userId="62da2c7f-4380-431f-b1c1-3b38343351dc" providerId="ADAL" clId="{48CB845C-2A70-4887-B723-DD3D5C92D348}" dt="2025-05-04T09:47:13.780" v="3129" actId="1076"/>
          <ac:spMkLst>
            <pc:docMk/>
            <pc:sldMk cId="15169430" sldId="493"/>
            <ac:spMk id="4" creationId="{5B69F107-F557-A4EA-35C1-28E405A9D256}"/>
          </ac:spMkLst>
        </pc:spChg>
        <pc:spChg chg="add mod ord">
          <ac:chgData name="David Stifter" userId="62da2c7f-4380-431f-b1c1-3b38343351dc" providerId="ADAL" clId="{48CB845C-2A70-4887-B723-DD3D5C92D348}" dt="2025-05-04T09:47:33.947" v="3134" actId="1076"/>
          <ac:spMkLst>
            <pc:docMk/>
            <pc:sldMk cId="15169430" sldId="493"/>
            <ac:spMk id="6" creationId="{04A6A6E5-EF53-7D9C-39C6-218FAFE2D943}"/>
          </ac:spMkLst>
        </pc:spChg>
        <pc:spChg chg="mod">
          <ac:chgData name="David Stifter" userId="62da2c7f-4380-431f-b1c1-3b38343351dc" providerId="ADAL" clId="{48CB845C-2A70-4887-B723-DD3D5C92D348}" dt="2025-05-04T09:47:30.861" v="3133" actId="1076"/>
          <ac:spMkLst>
            <pc:docMk/>
            <pc:sldMk cId="15169430" sldId="493"/>
            <ac:spMk id="9" creationId="{8DDC7779-B0B8-3821-E68F-B28CC4534D1E}"/>
          </ac:spMkLst>
        </pc:spChg>
        <pc:spChg chg="mod">
          <ac:chgData name="David Stifter" userId="62da2c7f-4380-431f-b1c1-3b38343351dc" providerId="ADAL" clId="{48CB845C-2A70-4887-B723-DD3D5C92D348}" dt="2025-04-26T17:11:35.771" v="575" actId="20577"/>
          <ac:spMkLst>
            <pc:docMk/>
            <pc:sldMk cId="15169430" sldId="493"/>
            <ac:spMk id="12" creationId="{00000000-0000-0000-0000-000000000000}"/>
          </ac:spMkLst>
        </pc:spChg>
        <pc:picChg chg="add mod">
          <ac:chgData name="David Stifter" userId="62da2c7f-4380-431f-b1c1-3b38343351dc" providerId="ADAL" clId="{48CB845C-2A70-4887-B723-DD3D5C92D348}" dt="2025-04-18T09:07:21.980" v="121"/>
          <ac:picMkLst>
            <pc:docMk/>
            <pc:sldMk cId="15169430" sldId="493"/>
            <ac:picMk id="2" creationId="{32899428-DFB8-9001-B67D-3C923CB82FBA}"/>
          </ac:picMkLst>
        </pc:picChg>
        <pc:picChg chg="mod">
          <ac:chgData name="David Stifter" userId="62da2c7f-4380-431f-b1c1-3b38343351dc" providerId="ADAL" clId="{48CB845C-2A70-4887-B723-DD3D5C92D348}" dt="2025-05-04T09:47:21.660" v="3130" actId="1076"/>
          <ac:picMkLst>
            <pc:docMk/>
            <pc:sldMk cId="15169430" sldId="493"/>
            <ac:picMk id="5" creationId="{0EEB4E83-258F-DFFF-DE97-2089CDCDA359}"/>
          </ac:picMkLst>
        </pc:picChg>
        <pc:picChg chg="add mod">
          <ac:chgData name="David Stifter" userId="62da2c7f-4380-431f-b1c1-3b38343351dc" providerId="ADAL" clId="{48CB845C-2A70-4887-B723-DD3D5C92D348}" dt="2025-05-04T09:45:08.015" v="3087" actId="1076"/>
          <ac:picMkLst>
            <pc:docMk/>
            <pc:sldMk cId="15169430" sldId="493"/>
            <ac:picMk id="16" creationId="{849BB420-8EA6-3D2D-7EF6-C9B849AA4903}"/>
          </ac:picMkLst>
        </pc:picChg>
      </pc:sldChg>
      <pc:sldChg chg="del">
        <pc:chgData name="David Stifter" userId="62da2c7f-4380-431f-b1c1-3b38343351dc" providerId="ADAL" clId="{48CB845C-2A70-4887-B723-DD3D5C92D348}" dt="2025-04-18T08:06:12.769" v="37" actId="47"/>
        <pc:sldMkLst>
          <pc:docMk/>
          <pc:sldMk cId="387056424" sldId="495"/>
        </pc:sldMkLst>
      </pc:sldChg>
      <pc:sldChg chg="addSp modSp mod">
        <pc:chgData name="David Stifter" userId="62da2c7f-4380-431f-b1c1-3b38343351dc" providerId="ADAL" clId="{48CB845C-2A70-4887-B723-DD3D5C92D348}" dt="2025-05-04T20:29:08.480" v="4515" actId="20577"/>
        <pc:sldMkLst>
          <pc:docMk/>
          <pc:sldMk cId="621202341" sldId="499"/>
        </pc:sldMkLst>
        <pc:spChg chg="mod">
          <ac:chgData name="David Stifter" userId="62da2c7f-4380-431f-b1c1-3b38343351dc" providerId="ADAL" clId="{48CB845C-2A70-4887-B723-DD3D5C92D348}" dt="2025-05-04T20:29:08.480" v="4515" actId="20577"/>
          <ac:spMkLst>
            <pc:docMk/>
            <pc:sldMk cId="621202341" sldId="499"/>
            <ac:spMk id="2" creationId="{87E70E2A-E3F6-FB26-BF2C-5B71CD3A8354}"/>
          </ac:spMkLst>
        </pc:spChg>
        <pc:spChg chg="mod">
          <ac:chgData name="David Stifter" userId="62da2c7f-4380-431f-b1c1-3b38343351dc" providerId="ADAL" clId="{48CB845C-2A70-4887-B723-DD3D5C92D348}" dt="2025-05-04T19:21:09.591" v="3566"/>
          <ac:spMkLst>
            <pc:docMk/>
            <pc:sldMk cId="621202341" sldId="499"/>
            <ac:spMk id="12" creationId="{00000000-0000-0000-0000-000000000000}"/>
          </ac:spMkLst>
        </pc:spChg>
        <pc:picChg chg="add mod">
          <ac:chgData name="David Stifter" userId="62da2c7f-4380-431f-b1c1-3b38343351dc" providerId="ADAL" clId="{48CB845C-2A70-4887-B723-DD3D5C92D348}" dt="2025-04-18T09:08:00.602" v="136"/>
          <ac:picMkLst>
            <pc:docMk/>
            <pc:sldMk cId="621202341" sldId="499"/>
            <ac:picMk id="3" creationId="{C07AD4D3-F21D-DD32-7043-CB36732CD59E}"/>
          </ac:picMkLst>
        </pc:picChg>
      </pc:sldChg>
      <pc:sldChg chg="addSp modSp mod">
        <pc:chgData name="David Stifter" userId="62da2c7f-4380-431f-b1c1-3b38343351dc" providerId="ADAL" clId="{48CB845C-2A70-4887-B723-DD3D5C92D348}" dt="2025-05-04T19:21:27.255" v="3567"/>
        <pc:sldMkLst>
          <pc:docMk/>
          <pc:sldMk cId="290090842" sldId="500"/>
        </pc:sldMkLst>
        <pc:spChg chg="mod">
          <ac:chgData name="David Stifter" userId="62da2c7f-4380-431f-b1c1-3b38343351dc" providerId="ADAL" clId="{48CB845C-2A70-4887-B723-DD3D5C92D348}" dt="2025-05-04T19:21:27.255" v="3567"/>
          <ac:spMkLst>
            <pc:docMk/>
            <pc:sldMk cId="290090842" sldId="500"/>
            <ac:spMk id="12" creationId="{00000000-0000-0000-0000-000000000000}"/>
          </ac:spMkLst>
        </pc:spChg>
        <pc:picChg chg="add mod">
          <ac:chgData name="David Stifter" userId="62da2c7f-4380-431f-b1c1-3b38343351dc" providerId="ADAL" clId="{48CB845C-2A70-4887-B723-DD3D5C92D348}" dt="2025-04-18T09:08:15.028" v="142"/>
          <ac:picMkLst>
            <pc:docMk/>
            <pc:sldMk cId="290090842" sldId="500"/>
            <ac:picMk id="3" creationId="{5276AB7E-C39E-1CEC-9E4A-A1DDBE26F377}"/>
          </ac:picMkLst>
        </pc:picChg>
      </pc:sldChg>
      <pc:sldChg chg="addSp delSp modSp mod ord">
        <pc:chgData name="David Stifter" userId="62da2c7f-4380-431f-b1c1-3b38343351dc" providerId="ADAL" clId="{48CB845C-2A70-4887-B723-DD3D5C92D348}" dt="2025-04-26T18:57:02.137" v="1231" actId="113"/>
        <pc:sldMkLst>
          <pc:docMk/>
          <pc:sldMk cId="3954045825" sldId="501"/>
        </pc:sldMkLst>
        <pc:spChg chg="mod">
          <ac:chgData name="David Stifter" userId="62da2c7f-4380-431f-b1c1-3b38343351dc" providerId="ADAL" clId="{48CB845C-2A70-4887-B723-DD3D5C92D348}" dt="2025-04-26T18:46:25.097" v="1113" actId="6549"/>
          <ac:spMkLst>
            <pc:docMk/>
            <pc:sldMk cId="3954045825" sldId="501"/>
            <ac:spMk id="2" creationId="{533376E3-31D1-E9A9-C796-4F5C374505C7}"/>
          </ac:spMkLst>
        </pc:spChg>
        <pc:spChg chg="mod">
          <ac:chgData name="David Stifter" userId="62da2c7f-4380-431f-b1c1-3b38343351dc" providerId="ADAL" clId="{48CB845C-2A70-4887-B723-DD3D5C92D348}" dt="2025-04-26T18:57:02.137" v="1231" actId="113"/>
          <ac:spMkLst>
            <pc:docMk/>
            <pc:sldMk cId="3954045825" sldId="501"/>
            <ac:spMk id="4" creationId="{00000000-0000-0000-0000-000000000000}"/>
          </ac:spMkLst>
        </pc:spChg>
        <pc:spChg chg="mod">
          <ac:chgData name="David Stifter" userId="62da2c7f-4380-431f-b1c1-3b38343351dc" providerId="ADAL" clId="{48CB845C-2A70-4887-B723-DD3D5C92D348}" dt="2025-04-26T18:48:07.109" v="1162" actId="20577"/>
          <ac:spMkLst>
            <pc:docMk/>
            <pc:sldMk cId="3954045825" sldId="501"/>
            <ac:spMk id="7" creationId="{86954494-7BDB-D2B4-D30C-D6C2C16FB326}"/>
          </ac:spMkLst>
        </pc:spChg>
        <pc:picChg chg="add mod">
          <ac:chgData name="David Stifter" userId="62da2c7f-4380-431f-b1c1-3b38343351dc" providerId="ADAL" clId="{48CB845C-2A70-4887-B723-DD3D5C92D348}" dt="2025-04-26T18:39:47.464" v="949"/>
          <ac:picMkLst>
            <pc:docMk/>
            <pc:sldMk cId="3954045825" sldId="501"/>
            <ac:picMk id="5" creationId="{E55BFB1F-0619-3F88-F214-614675323AAC}"/>
          </ac:picMkLst>
        </pc:picChg>
        <pc:picChg chg="add mod">
          <ac:chgData name="David Stifter" userId="62da2c7f-4380-431f-b1c1-3b38343351dc" providerId="ADAL" clId="{48CB845C-2A70-4887-B723-DD3D5C92D348}" dt="2025-04-26T18:49:05.941" v="1167" actId="14100"/>
          <ac:picMkLst>
            <pc:docMk/>
            <pc:sldMk cId="3954045825" sldId="501"/>
            <ac:picMk id="1026" creationId="{12F1CC0B-5B55-A1DA-3081-A443CED0BADC}"/>
          </ac:picMkLst>
        </pc:picChg>
      </pc:sldChg>
      <pc:sldChg chg="addSp modSp mod">
        <pc:chgData name="David Stifter" userId="62da2c7f-4380-431f-b1c1-3b38343351dc" providerId="ADAL" clId="{48CB845C-2A70-4887-B723-DD3D5C92D348}" dt="2025-05-05T08:13:59.582" v="4794" actId="14100"/>
        <pc:sldMkLst>
          <pc:docMk/>
          <pc:sldMk cId="2879200772" sldId="502"/>
        </pc:sldMkLst>
        <pc:spChg chg="mod">
          <ac:chgData name="David Stifter" userId="62da2c7f-4380-431f-b1c1-3b38343351dc" providerId="ADAL" clId="{48CB845C-2A70-4887-B723-DD3D5C92D348}" dt="2025-05-05T08:13:59.582" v="4794" actId="14100"/>
          <ac:spMkLst>
            <pc:docMk/>
            <pc:sldMk cId="2879200772" sldId="502"/>
            <ac:spMk id="29" creationId="{8C3CFFCB-6C9B-6A8C-38BA-CCB844DB0999}"/>
          </ac:spMkLst>
        </pc:spChg>
        <pc:picChg chg="add mod">
          <ac:chgData name="David Stifter" userId="62da2c7f-4380-431f-b1c1-3b38343351dc" providerId="ADAL" clId="{48CB845C-2A70-4887-B723-DD3D5C92D348}" dt="2025-04-18T09:08:12.778" v="141"/>
          <ac:picMkLst>
            <pc:docMk/>
            <pc:sldMk cId="2879200772" sldId="502"/>
            <ac:picMk id="2" creationId="{FE36858C-43FD-2457-A7FA-9B2790A794D5}"/>
          </ac:picMkLst>
        </pc:picChg>
      </pc:sldChg>
      <pc:sldChg chg="delSp modSp add mod ord delAnim modAnim">
        <pc:chgData name="David Stifter" userId="62da2c7f-4380-431f-b1c1-3b38343351dc" providerId="ADAL" clId="{48CB845C-2A70-4887-B723-DD3D5C92D348}" dt="2025-04-26T17:57:03.279" v="781" actId="1076"/>
        <pc:sldMkLst>
          <pc:docMk/>
          <pc:sldMk cId="874529545" sldId="503"/>
        </pc:sldMkLst>
        <pc:picChg chg="mod">
          <ac:chgData name="David Stifter" userId="62da2c7f-4380-431f-b1c1-3b38343351dc" providerId="ADAL" clId="{48CB845C-2A70-4887-B723-DD3D5C92D348}" dt="2025-04-26T17:57:03.279" v="781" actId="1076"/>
          <ac:picMkLst>
            <pc:docMk/>
            <pc:sldMk cId="874529545" sldId="503"/>
            <ac:picMk id="11" creationId="{42B2998F-51C7-6F7C-67DE-19CBD434F7FE}"/>
          </ac:picMkLst>
        </pc:picChg>
      </pc:sldChg>
      <pc:sldChg chg="addSp delSp modSp add mod ord modAnim">
        <pc:chgData name="David Stifter" userId="62da2c7f-4380-431f-b1c1-3b38343351dc" providerId="ADAL" clId="{48CB845C-2A70-4887-B723-DD3D5C92D348}" dt="2025-05-03T20:20:21.048" v="1656" actId="14100"/>
        <pc:sldMkLst>
          <pc:docMk/>
          <pc:sldMk cId="3845695848" sldId="504"/>
        </pc:sldMkLst>
        <pc:spChg chg="mod">
          <ac:chgData name="David Stifter" userId="62da2c7f-4380-431f-b1c1-3b38343351dc" providerId="ADAL" clId="{48CB845C-2A70-4887-B723-DD3D5C92D348}" dt="2025-05-03T19:56:33.127" v="1601" actId="1076"/>
          <ac:spMkLst>
            <pc:docMk/>
            <pc:sldMk cId="3845695848" sldId="504"/>
            <ac:spMk id="3" creationId="{28885850-5F81-FCC3-1584-9751C76EABA9}"/>
          </ac:spMkLst>
        </pc:spChg>
        <pc:spChg chg="mod">
          <ac:chgData name="David Stifter" userId="62da2c7f-4380-431f-b1c1-3b38343351dc" providerId="ADAL" clId="{48CB845C-2A70-4887-B723-DD3D5C92D348}" dt="2025-05-03T20:20:21.048" v="1656" actId="14100"/>
          <ac:spMkLst>
            <pc:docMk/>
            <pc:sldMk cId="3845695848" sldId="504"/>
            <ac:spMk id="4" creationId="{45415E1F-3FF7-B6AF-A7F5-9B758D15EB06}"/>
          </ac:spMkLst>
        </pc:spChg>
        <pc:picChg chg="add mod">
          <ac:chgData name="David Stifter" userId="62da2c7f-4380-431f-b1c1-3b38343351dc" providerId="ADAL" clId="{48CB845C-2A70-4887-B723-DD3D5C92D348}" dt="2025-05-03T19:56:37.511" v="1602" actId="1076"/>
          <ac:picMkLst>
            <pc:docMk/>
            <pc:sldMk cId="3845695848" sldId="504"/>
            <ac:picMk id="15" creationId="{13B52BF6-69B3-10CF-2DFC-E93AAFE30CC5}"/>
          </ac:picMkLst>
        </pc:picChg>
      </pc:sldChg>
      <pc:sldChg chg="add del">
        <pc:chgData name="David Stifter" userId="62da2c7f-4380-431f-b1c1-3b38343351dc" providerId="ADAL" clId="{48CB845C-2A70-4887-B723-DD3D5C92D348}" dt="2025-05-04T07:12:31.468" v="2163" actId="47"/>
        <pc:sldMkLst>
          <pc:docMk/>
          <pc:sldMk cId="1341768056" sldId="505"/>
        </pc:sldMkLst>
      </pc:sldChg>
      <pc:sldChg chg="delSp modSp add mod modAnim">
        <pc:chgData name="David Stifter" userId="62da2c7f-4380-431f-b1c1-3b38343351dc" providerId="ADAL" clId="{48CB845C-2A70-4887-B723-DD3D5C92D348}" dt="2025-05-03T19:45:44.701" v="1591" actId="14100"/>
        <pc:sldMkLst>
          <pc:docMk/>
          <pc:sldMk cId="2542073382" sldId="506"/>
        </pc:sldMkLst>
        <pc:spChg chg="mod">
          <ac:chgData name="David Stifter" userId="62da2c7f-4380-431f-b1c1-3b38343351dc" providerId="ADAL" clId="{48CB845C-2A70-4887-B723-DD3D5C92D348}" dt="2025-05-03T18:47:07.983" v="1322" actId="6549"/>
          <ac:spMkLst>
            <pc:docMk/>
            <pc:sldMk cId="2542073382" sldId="506"/>
            <ac:spMk id="2" creationId="{94641C2A-41F5-641B-C457-E167EA579268}"/>
          </ac:spMkLst>
        </pc:spChg>
        <pc:spChg chg="mod">
          <ac:chgData name="David Stifter" userId="62da2c7f-4380-431f-b1c1-3b38343351dc" providerId="ADAL" clId="{48CB845C-2A70-4887-B723-DD3D5C92D348}" dt="2025-05-03T19:45:44.701" v="1591" actId="14100"/>
          <ac:spMkLst>
            <pc:docMk/>
            <pc:sldMk cId="2542073382" sldId="506"/>
            <ac:spMk id="4" creationId="{7D96E1D2-4F93-847F-B849-32795795CB8C}"/>
          </ac:spMkLst>
        </pc:spChg>
        <pc:spChg chg="mod">
          <ac:chgData name="David Stifter" userId="62da2c7f-4380-431f-b1c1-3b38343351dc" providerId="ADAL" clId="{48CB845C-2A70-4887-B723-DD3D5C92D348}" dt="2025-05-03T19:28:09.506" v="1565" actId="20577"/>
          <ac:spMkLst>
            <pc:docMk/>
            <pc:sldMk cId="2542073382" sldId="506"/>
            <ac:spMk id="7" creationId="{8961D3A1-C016-89EC-7666-506979291FA2}"/>
          </ac:spMkLst>
        </pc:spChg>
      </pc:sldChg>
      <pc:sldChg chg="addSp delSp modSp add mod modAnim">
        <pc:chgData name="David Stifter" userId="62da2c7f-4380-431f-b1c1-3b38343351dc" providerId="ADAL" clId="{48CB845C-2A70-4887-B723-DD3D5C92D348}" dt="2025-05-04T06:56:35.526" v="1817" actId="20577"/>
        <pc:sldMkLst>
          <pc:docMk/>
          <pc:sldMk cId="624834942" sldId="507"/>
        </pc:sldMkLst>
        <pc:spChg chg="add mod">
          <ac:chgData name="David Stifter" userId="62da2c7f-4380-431f-b1c1-3b38343351dc" providerId="ADAL" clId="{48CB845C-2A70-4887-B723-DD3D5C92D348}" dt="2025-05-04T06:56:35.526" v="1817" actId="20577"/>
          <ac:spMkLst>
            <pc:docMk/>
            <pc:sldMk cId="624834942" sldId="507"/>
            <ac:spMk id="4" creationId="{DC8500A7-EE4B-20FE-2EAB-D5FF3623EDC1}"/>
          </ac:spMkLst>
        </pc:spChg>
        <pc:spChg chg="mod">
          <ac:chgData name="David Stifter" userId="62da2c7f-4380-431f-b1c1-3b38343351dc" providerId="ADAL" clId="{48CB845C-2A70-4887-B723-DD3D5C92D348}" dt="2025-05-03T20:11:20.391" v="1621" actId="1076"/>
          <ac:spMkLst>
            <pc:docMk/>
            <pc:sldMk cId="624834942" sldId="507"/>
            <ac:spMk id="8" creationId="{90B26508-4BC5-216D-BB8B-A9EDCB3EA8D9}"/>
          </ac:spMkLst>
        </pc:spChg>
        <pc:spChg chg="mod">
          <ac:chgData name="David Stifter" userId="62da2c7f-4380-431f-b1c1-3b38343351dc" providerId="ADAL" clId="{48CB845C-2A70-4887-B723-DD3D5C92D348}" dt="2025-05-03T20:11:23.719" v="1622" actId="1076"/>
          <ac:spMkLst>
            <pc:docMk/>
            <pc:sldMk cId="624834942" sldId="507"/>
            <ac:spMk id="9" creationId="{8DDC7779-B0B8-3821-E68F-B28CC4534D1E}"/>
          </ac:spMkLst>
        </pc:spChg>
        <pc:picChg chg="add mod">
          <ac:chgData name="David Stifter" userId="62da2c7f-4380-431f-b1c1-3b38343351dc" providerId="ADAL" clId="{48CB845C-2A70-4887-B723-DD3D5C92D348}" dt="2025-05-03T20:10:40.750" v="1614"/>
          <ac:picMkLst>
            <pc:docMk/>
            <pc:sldMk cId="624834942" sldId="507"/>
            <ac:picMk id="2" creationId="{9A5D6BD0-FE6B-04EF-C6F0-0DB481203309}"/>
          </ac:picMkLst>
        </pc:picChg>
        <pc:picChg chg="mod">
          <ac:chgData name="David Stifter" userId="62da2c7f-4380-431f-b1c1-3b38343351dc" providerId="ADAL" clId="{48CB845C-2A70-4887-B723-DD3D5C92D348}" dt="2025-05-03T20:11:16.776" v="1620" actId="1076"/>
          <ac:picMkLst>
            <pc:docMk/>
            <pc:sldMk cId="624834942" sldId="507"/>
            <ac:picMk id="5" creationId="{0EEB4E83-258F-DFFF-DE97-2089CDCDA359}"/>
          </ac:picMkLst>
        </pc:picChg>
        <pc:picChg chg="mod">
          <ac:chgData name="David Stifter" userId="62da2c7f-4380-431f-b1c1-3b38343351dc" providerId="ADAL" clId="{48CB845C-2A70-4887-B723-DD3D5C92D348}" dt="2025-05-03T20:11:03.886" v="1619" actId="1076"/>
          <ac:picMkLst>
            <pc:docMk/>
            <pc:sldMk cId="624834942" sldId="507"/>
            <ac:picMk id="1026" creationId="{25850EBB-AEC9-CAAF-35FC-9529A632E564}"/>
          </ac:picMkLst>
        </pc:picChg>
      </pc:sldChg>
      <pc:sldChg chg="addSp delSp modSp add mod ord delAnim">
        <pc:chgData name="David Stifter" userId="62da2c7f-4380-431f-b1c1-3b38343351dc" providerId="ADAL" clId="{48CB845C-2A70-4887-B723-DD3D5C92D348}" dt="2025-05-04T09:17:55.579" v="2983" actId="20577"/>
        <pc:sldMkLst>
          <pc:docMk/>
          <pc:sldMk cId="3166913757" sldId="508"/>
        </pc:sldMkLst>
        <pc:spChg chg="add mod">
          <ac:chgData name="David Stifter" userId="62da2c7f-4380-431f-b1c1-3b38343351dc" providerId="ADAL" clId="{48CB845C-2A70-4887-B723-DD3D5C92D348}" dt="2025-05-04T09:07:46.467" v="2944" actId="1076"/>
          <ac:spMkLst>
            <pc:docMk/>
            <pc:sldMk cId="3166913757" sldId="508"/>
            <ac:spMk id="7" creationId="{3547AD46-E225-07FE-3022-F9BC90725AB9}"/>
          </ac:spMkLst>
        </pc:spChg>
        <pc:spChg chg="mod">
          <ac:chgData name="David Stifter" userId="62da2c7f-4380-431f-b1c1-3b38343351dc" providerId="ADAL" clId="{48CB845C-2A70-4887-B723-DD3D5C92D348}" dt="2025-05-04T09:17:55.579" v="2983" actId="20577"/>
          <ac:spMkLst>
            <pc:docMk/>
            <pc:sldMk cId="3166913757" sldId="508"/>
            <ac:spMk id="10" creationId="{2B6C6FCC-9BC0-0C26-8F47-081F1ED7C48E}"/>
          </ac:spMkLst>
        </pc:spChg>
        <pc:graphicFrameChg chg="add mod modGraphic">
          <ac:chgData name="David Stifter" userId="62da2c7f-4380-431f-b1c1-3b38343351dc" providerId="ADAL" clId="{48CB845C-2A70-4887-B723-DD3D5C92D348}" dt="2025-05-04T09:10:09.901" v="2955" actId="572"/>
          <ac:graphicFrameMkLst>
            <pc:docMk/>
            <pc:sldMk cId="3166913757" sldId="508"/>
            <ac:graphicFrameMk id="4" creationId="{1033295E-F129-8E3A-DB51-EA66148EED65}"/>
          </ac:graphicFrameMkLst>
        </pc:graphicFrameChg>
        <pc:graphicFrameChg chg="add mod modGraphic">
          <ac:chgData name="David Stifter" userId="62da2c7f-4380-431f-b1c1-3b38343351dc" providerId="ADAL" clId="{48CB845C-2A70-4887-B723-DD3D5C92D348}" dt="2025-05-04T09:10:22.595" v="2958" actId="14100"/>
          <ac:graphicFrameMkLst>
            <pc:docMk/>
            <pc:sldMk cId="3166913757" sldId="508"/>
            <ac:graphicFrameMk id="8" creationId="{B74EC488-E34F-A278-273C-7720C050F29F}"/>
          </ac:graphicFrameMkLst>
        </pc:graphicFrameChg>
        <pc:picChg chg="mod">
          <ac:chgData name="David Stifter" userId="62da2c7f-4380-431f-b1c1-3b38343351dc" providerId="ADAL" clId="{48CB845C-2A70-4887-B723-DD3D5C92D348}" dt="2025-05-04T08:46:27.939" v="2674" actId="14100"/>
          <ac:picMkLst>
            <pc:docMk/>
            <pc:sldMk cId="3166913757" sldId="508"/>
            <ac:picMk id="9" creationId="{60082CCD-05B8-9804-3DD0-CD702314D932}"/>
          </ac:picMkLst>
        </pc:picChg>
      </pc:sldChg>
      <pc:sldChg chg="addSp delSp modSp add mod delAnim modAnim">
        <pc:chgData name="David Stifter" userId="62da2c7f-4380-431f-b1c1-3b38343351dc" providerId="ADAL" clId="{48CB845C-2A70-4887-B723-DD3D5C92D348}" dt="2025-05-04T20:28:36.728" v="4511" actId="114"/>
        <pc:sldMkLst>
          <pc:docMk/>
          <pc:sldMk cId="2839162351" sldId="509"/>
        </pc:sldMkLst>
        <pc:spChg chg="add mod">
          <ac:chgData name="David Stifter" userId="62da2c7f-4380-431f-b1c1-3b38343351dc" providerId="ADAL" clId="{48CB845C-2A70-4887-B723-DD3D5C92D348}" dt="2025-05-04T20:28:36.728" v="4511" actId="114"/>
          <ac:spMkLst>
            <pc:docMk/>
            <pc:sldMk cId="2839162351" sldId="509"/>
            <ac:spMk id="5" creationId="{FD965DFC-DC20-6BCD-D514-1FE975474E79}"/>
          </ac:spMkLst>
        </pc:spChg>
        <pc:spChg chg="add mod">
          <ac:chgData name="David Stifter" userId="62da2c7f-4380-431f-b1c1-3b38343351dc" providerId="ADAL" clId="{48CB845C-2A70-4887-B723-DD3D5C92D348}" dt="2025-05-04T20:11:25.527" v="4397"/>
          <ac:spMkLst>
            <pc:docMk/>
            <pc:sldMk cId="2839162351" sldId="509"/>
            <ac:spMk id="7" creationId="{41C1EDBA-0CA8-733B-FF82-1DA0DAEC430E}"/>
          </ac:spMkLst>
        </pc:spChg>
        <pc:spChg chg="add mod">
          <ac:chgData name="David Stifter" userId="62da2c7f-4380-431f-b1c1-3b38343351dc" providerId="ADAL" clId="{48CB845C-2A70-4887-B723-DD3D5C92D348}" dt="2025-05-04T20:12:26.365" v="4413" actId="1076"/>
          <ac:spMkLst>
            <pc:docMk/>
            <pc:sldMk cId="2839162351" sldId="509"/>
            <ac:spMk id="10" creationId="{73840FDD-4045-DE14-5972-D9213A67BF50}"/>
          </ac:spMkLst>
        </pc:spChg>
        <pc:picChg chg="add mod">
          <ac:chgData name="David Stifter" userId="62da2c7f-4380-431f-b1c1-3b38343351dc" providerId="ADAL" clId="{48CB845C-2A70-4887-B723-DD3D5C92D348}" dt="2025-05-04T20:11:25.527" v="4397"/>
          <ac:picMkLst>
            <pc:docMk/>
            <pc:sldMk cId="2839162351" sldId="509"/>
            <ac:picMk id="6" creationId="{B70F12BE-FFFF-8E1A-4C4A-709F7DE93264}"/>
          </ac:picMkLst>
        </pc:picChg>
      </pc:sldChg>
      <pc:sldChg chg="modSp add mod">
        <pc:chgData name="David Stifter" userId="62da2c7f-4380-431f-b1c1-3b38343351dc" providerId="ADAL" clId="{48CB845C-2A70-4887-B723-DD3D5C92D348}" dt="2025-05-05T09:14:26.017" v="5020" actId="20577"/>
        <pc:sldMkLst>
          <pc:docMk/>
          <pc:sldMk cId="2211947030" sldId="510"/>
        </pc:sldMkLst>
        <pc:spChg chg="mod">
          <ac:chgData name="David Stifter" userId="62da2c7f-4380-431f-b1c1-3b38343351dc" providerId="ADAL" clId="{48CB845C-2A70-4887-B723-DD3D5C92D348}" dt="2025-05-05T09:14:26.017" v="5020" actId="20577"/>
          <ac:spMkLst>
            <pc:docMk/>
            <pc:sldMk cId="2211947030" sldId="510"/>
            <ac:spMk id="2" creationId="{127ED286-A1E6-EA15-AF44-61A5221D78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38" tIns="49520" rIns="99038" bIns="49520" rtlCol="0"/>
          <a:lstStyle>
            <a:lvl1pPr algn="l">
              <a:defRPr sz="1300"/>
            </a:lvl1pPr>
          </a:lstStyle>
          <a:p>
            <a:endParaRPr lang="en-IE"/>
          </a:p>
        </p:txBody>
      </p:sp>
      <p:sp>
        <p:nvSpPr>
          <p:cNvPr id="3" name="Date Placeholder 2"/>
          <p:cNvSpPr>
            <a:spLocks noGrp="1"/>
          </p:cNvSpPr>
          <p:nvPr>
            <p:ph type="dt" sz="quarter" idx="1"/>
          </p:nvPr>
        </p:nvSpPr>
        <p:spPr>
          <a:xfrm>
            <a:off x="4021294" y="0"/>
            <a:ext cx="3076363" cy="513508"/>
          </a:xfrm>
          <a:prstGeom prst="rect">
            <a:avLst/>
          </a:prstGeom>
        </p:spPr>
        <p:txBody>
          <a:bodyPr vert="horz" lIns="99038" tIns="49520" rIns="99038" bIns="49520" rtlCol="0"/>
          <a:lstStyle>
            <a:lvl1pPr algn="r">
              <a:defRPr sz="1300"/>
            </a:lvl1pPr>
          </a:lstStyle>
          <a:p>
            <a:fld id="{288DA2BE-5C93-4249-B603-BE0770B79755}" type="datetimeFigureOut">
              <a:rPr lang="en-IE" smtClean="0"/>
              <a:t>07/05/2025</a:t>
            </a:fld>
            <a:endParaRPr lang="en-IE"/>
          </a:p>
        </p:txBody>
      </p:sp>
      <p:sp>
        <p:nvSpPr>
          <p:cNvPr id="4" name="Footer Placeholder 3"/>
          <p:cNvSpPr>
            <a:spLocks noGrp="1"/>
          </p:cNvSpPr>
          <p:nvPr>
            <p:ph type="ftr" sz="quarter" idx="2"/>
          </p:nvPr>
        </p:nvSpPr>
        <p:spPr>
          <a:xfrm>
            <a:off x="0" y="9721108"/>
            <a:ext cx="3076363" cy="513507"/>
          </a:xfrm>
          <a:prstGeom prst="rect">
            <a:avLst/>
          </a:prstGeom>
        </p:spPr>
        <p:txBody>
          <a:bodyPr vert="horz" lIns="99038" tIns="49520" rIns="99038" bIns="49520" rtlCol="0" anchor="b"/>
          <a:lstStyle>
            <a:lvl1pPr algn="l">
              <a:defRPr sz="1300"/>
            </a:lvl1pPr>
          </a:lstStyle>
          <a:p>
            <a:endParaRPr lang="en-IE"/>
          </a:p>
        </p:txBody>
      </p:sp>
      <p:sp>
        <p:nvSpPr>
          <p:cNvPr id="5" name="Slide Number Placeholder 4"/>
          <p:cNvSpPr>
            <a:spLocks noGrp="1"/>
          </p:cNvSpPr>
          <p:nvPr>
            <p:ph type="sldNum" sz="quarter" idx="3"/>
          </p:nvPr>
        </p:nvSpPr>
        <p:spPr>
          <a:xfrm>
            <a:off x="4021294" y="9721108"/>
            <a:ext cx="3076363" cy="513507"/>
          </a:xfrm>
          <a:prstGeom prst="rect">
            <a:avLst/>
          </a:prstGeom>
        </p:spPr>
        <p:txBody>
          <a:bodyPr vert="horz" lIns="99038" tIns="49520" rIns="99038" bIns="49520" rtlCol="0" anchor="b"/>
          <a:lstStyle>
            <a:lvl1pPr algn="r">
              <a:defRPr sz="1300"/>
            </a:lvl1pPr>
          </a:lstStyle>
          <a:p>
            <a:fld id="{A42C7AB0-7CF4-4EA4-BDF4-D151406D1B2D}" type="slidenum">
              <a:rPr lang="en-IE" smtClean="0"/>
              <a:t>‹Nr.›</a:t>
            </a:fld>
            <a:endParaRPr lang="en-IE"/>
          </a:p>
        </p:txBody>
      </p:sp>
    </p:spTree>
    <p:extLst>
      <p:ext uri="{BB962C8B-B14F-4D97-AF65-F5344CB8AC3E}">
        <p14:creationId xmlns:p14="http://schemas.microsoft.com/office/powerpoint/2010/main" val="412216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7FDDBECD-3528-4C87-8444-1112B5EDD4F2}" type="datetimeFigureOut">
              <a:rPr lang="en-IE" smtClean="0"/>
              <a:t>07/05/2025</a:t>
            </a:fld>
            <a:endParaRPr lang="en-IE"/>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257680E5-BF02-407D-BAB7-23FBC45F4682}" type="slidenum">
              <a:rPr lang="en-IE" smtClean="0"/>
              <a:t>‹Nr.›</a:t>
            </a:fld>
            <a:endParaRPr lang="en-IE"/>
          </a:p>
        </p:txBody>
      </p:sp>
    </p:spTree>
    <p:extLst>
      <p:ext uri="{BB962C8B-B14F-4D97-AF65-F5344CB8AC3E}">
        <p14:creationId xmlns:p14="http://schemas.microsoft.com/office/powerpoint/2010/main" val="233122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03B0-4C20-FE78-7DB5-ABB653CC0D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097007-6720-35FC-1DB7-870DD7A95E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92479E7-D4F0-6E16-8CC8-3E575FF6138B}"/>
              </a:ext>
            </a:extLst>
          </p:cNvPr>
          <p:cNvSpPr>
            <a:spLocks noGrp="1"/>
          </p:cNvSpPr>
          <p:nvPr>
            <p:ph type="body" idx="1"/>
          </p:nvPr>
        </p:nvSpPr>
        <p:spPr/>
        <p:txBody>
          <a:bodyPr/>
          <a:lstStyle/>
          <a:p>
            <a:endParaRPr lang="en-IE"/>
          </a:p>
        </p:txBody>
      </p:sp>
      <p:sp>
        <p:nvSpPr>
          <p:cNvPr id="4" name="Foliennummernplatzhalter 3">
            <a:extLst>
              <a:ext uri="{FF2B5EF4-FFF2-40B4-BE49-F238E27FC236}">
                <a16:creationId xmlns:a16="http://schemas.microsoft.com/office/drawing/2014/main" id="{8FC13276-29C2-11FB-5DDD-3A78D5BF0817}"/>
              </a:ext>
            </a:extLst>
          </p:cNvPr>
          <p:cNvSpPr>
            <a:spLocks noGrp="1"/>
          </p:cNvSpPr>
          <p:nvPr>
            <p:ph type="sldNum" sz="quarter" idx="5"/>
          </p:nvPr>
        </p:nvSpPr>
        <p:spPr/>
        <p:txBody>
          <a:bodyPr/>
          <a:lstStyle/>
          <a:p>
            <a:fld id="{257680E5-BF02-407D-BAB7-23FBC45F4682}" type="slidenum">
              <a:rPr lang="en-IE" smtClean="0"/>
              <a:t>3</a:t>
            </a:fld>
            <a:endParaRPr lang="en-IE"/>
          </a:p>
        </p:txBody>
      </p:sp>
    </p:spTree>
    <p:extLst>
      <p:ext uri="{BB962C8B-B14F-4D97-AF65-F5344CB8AC3E}">
        <p14:creationId xmlns:p14="http://schemas.microsoft.com/office/powerpoint/2010/main" val="207241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16</a:t>
            </a:fld>
            <a:endParaRPr lang="en-IE"/>
          </a:p>
        </p:txBody>
      </p:sp>
    </p:spTree>
    <p:extLst>
      <p:ext uri="{BB962C8B-B14F-4D97-AF65-F5344CB8AC3E}">
        <p14:creationId xmlns:p14="http://schemas.microsoft.com/office/powerpoint/2010/main" val="27153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17</a:t>
            </a:fld>
            <a:endParaRPr lang="en-IE"/>
          </a:p>
        </p:txBody>
      </p:sp>
    </p:spTree>
    <p:extLst>
      <p:ext uri="{BB962C8B-B14F-4D97-AF65-F5344CB8AC3E}">
        <p14:creationId xmlns:p14="http://schemas.microsoft.com/office/powerpoint/2010/main" val="281960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18</a:t>
            </a:fld>
            <a:endParaRPr lang="en-IE"/>
          </a:p>
        </p:txBody>
      </p:sp>
    </p:spTree>
    <p:extLst>
      <p:ext uri="{BB962C8B-B14F-4D97-AF65-F5344CB8AC3E}">
        <p14:creationId xmlns:p14="http://schemas.microsoft.com/office/powerpoint/2010/main" val="167522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19</a:t>
            </a:fld>
            <a:endParaRPr lang="en-IE"/>
          </a:p>
        </p:txBody>
      </p:sp>
    </p:spTree>
    <p:extLst>
      <p:ext uri="{BB962C8B-B14F-4D97-AF65-F5344CB8AC3E}">
        <p14:creationId xmlns:p14="http://schemas.microsoft.com/office/powerpoint/2010/main" val="129381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20</a:t>
            </a:fld>
            <a:endParaRPr lang="en-IE"/>
          </a:p>
        </p:txBody>
      </p:sp>
    </p:spTree>
    <p:extLst>
      <p:ext uri="{BB962C8B-B14F-4D97-AF65-F5344CB8AC3E}">
        <p14:creationId xmlns:p14="http://schemas.microsoft.com/office/powerpoint/2010/main" val="192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23</a:t>
            </a:fld>
            <a:endParaRPr lang="en-IE"/>
          </a:p>
        </p:txBody>
      </p:sp>
    </p:spTree>
    <p:extLst>
      <p:ext uri="{BB962C8B-B14F-4D97-AF65-F5344CB8AC3E}">
        <p14:creationId xmlns:p14="http://schemas.microsoft.com/office/powerpoint/2010/main" val="255941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1088B-2CAF-93F3-90A4-74D4008C22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72DBC0-E072-C33B-15AF-44265DCE65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274A4E-870B-1853-C855-98B025BE7E3F}"/>
              </a:ext>
            </a:extLst>
          </p:cNvPr>
          <p:cNvSpPr>
            <a:spLocks noGrp="1"/>
          </p:cNvSpPr>
          <p:nvPr>
            <p:ph type="body" idx="1"/>
          </p:nvPr>
        </p:nvSpPr>
        <p:spPr/>
        <p:txBody>
          <a:bodyPr/>
          <a:lstStyle/>
          <a:p>
            <a:endParaRPr lang="en-IE"/>
          </a:p>
        </p:txBody>
      </p:sp>
      <p:sp>
        <p:nvSpPr>
          <p:cNvPr id="4" name="Foliennummernplatzhalter 3">
            <a:extLst>
              <a:ext uri="{FF2B5EF4-FFF2-40B4-BE49-F238E27FC236}">
                <a16:creationId xmlns:a16="http://schemas.microsoft.com/office/drawing/2014/main" id="{24340B02-2F04-C90B-4310-1E5D983C804B}"/>
              </a:ext>
            </a:extLst>
          </p:cNvPr>
          <p:cNvSpPr>
            <a:spLocks noGrp="1"/>
          </p:cNvSpPr>
          <p:nvPr>
            <p:ph type="sldNum" sz="quarter" idx="5"/>
          </p:nvPr>
        </p:nvSpPr>
        <p:spPr/>
        <p:txBody>
          <a:bodyPr/>
          <a:lstStyle/>
          <a:p>
            <a:fld id="{257680E5-BF02-407D-BAB7-23FBC45F4682}" type="slidenum">
              <a:rPr lang="en-IE" smtClean="0"/>
              <a:t>24</a:t>
            </a:fld>
            <a:endParaRPr lang="en-IE"/>
          </a:p>
        </p:txBody>
      </p:sp>
    </p:spTree>
    <p:extLst>
      <p:ext uri="{BB962C8B-B14F-4D97-AF65-F5344CB8AC3E}">
        <p14:creationId xmlns:p14="http://schemas.microsoft.com/office/powerpoint/2010/main" val="2478332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27</a:t>
            </a:fld>
            <a:endParaRPr lang="en-IE"/>
          </a:p>
        </p:txBody>
      </p:sp>
    </p:spTree>
    <p:extLst>
      <p:ext uri="{BB962C8B-B14F-4D97-AF65-F5344CB8AC3E}">
        <p14:creationId xmlns:p14="http://schemas.microsoft.com/office/powerpoint/2010/main" val="66834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28</a:t>
            </a:fld>
            <a:endParaRPr lang="en-IE"/>
          </a:p>
        </p:txBody>
      </p:sp>
    </p:spTree>
    <p:extLst>
      <p:ext uri="{BB962C8B-B14F-4D97-AF65-F5344CB8AC3E}">
        <p14:creationId xmlns:p14="http://schemas.microsoft.com/office/powerpoint/2010/main" val="138287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29</a:t>
            </a:fld>
            <a:endParaRPr lang="en-IE"/>
          </a:p>
        </p:txBody>
      </p:sp>
    </p:spTree>
    <p:extLst>
      <p:ext uri="{BB962C8B-B14F-4D97-AF65-F5344CB8AC3E}">
        <p14:creationId xmlns:p14="http://schemas.microsoft.com/office/powerpoint/2010/main" val="149887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4</a:t>
            </a:fld>
            <a:endParaRPr lang="en-IE"/>
          </a:p>
        </p:txBody>
      </p:sp>
    </p:spTree>
    <p:extLst>
      <p:ext uri="{BB962C8B-B14F-4D97-AF65-F5344CB8AC3E}">
        <p14:creationId xmlns:p14="http://schemas.microsoft.com/office/powerpoint/2010/main" val="2716336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30</a:t>
            </a:fld>
            <a:endParaRPr lang="en-IE"/>
          </a:p>
        </p:txBody>
      </p:sp>
    </p:spTree>
    <p:extLst>
      <p:ext uri="{BB962C8B-B14F-4D97-AF65-F5344CB8AC3E}">
        <p14:creationId xmlns:p14="http://schemas.microsoft.com/office/powerpoint/2010/main" val="352286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54561-8A5D-427C-975F-874E9D1E8A91}" type="slidenum">
              <a:rPr lang="en-IE"/>
              <a:pPr/>
              <a:t>35</a:t>
            </a:fld>
            <a:endParaRPr lang="en-IE"/>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5</a:t>
            </a:fld>
            <a:endParaRPr lang="en-IE"/>
          </a:p>
        </p:txBody>
      </p:sp>
    </p:spTree>
    <p:extLst>
      <p:ext uri="{BB962C8B-B14F-4D97-AF65-F5344CB8AC3E}">
        <p14:creationId xmlns:p14="http://schemas.microsoft.com/office/powerpoint/2010/main" val="231557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63749-6477-531D-CEA9-0CDFC1CD3B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D7C1BA-0F34-CD71-B003-39CCD7C7C4B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B5BBD5-AAFC-CE1F-2052-F33359A1A222}"/>
              </a:ext>
            </a:extLst>
          </p:cNvPr>
          <p:cNvSpPr>
            <a:spLocks noGrp="1"/>
          </p:cNvSpPr>
          <p:nvPr>
            <p:ph type="body" idx="1"/>
          </p:nvPr>
        </p:nvSpPr>
        <p:spPr/>
        <p:txBody>
          <a:bodyPr/>
          <a:lstStyle/>
          <a:p>
            <a:endParaRPr lang="en-IE"/>
          </a:p>
        </p:txBody>
      </p:sp>
      <p:sp>
        <p:nvSpPr>
          <p:cNvPr id="4" name="Foliennummernplatzhalter 3">
            <a:extLst>
              <a:ext uri="{FF2B5EF4-FFF2-40B4-BE49-F238E27FC236}">
                <a16:creationId xmlns:a16="http://schemas.microsoft.com/office/drawing/2014/main" id="{45F6EB91-254B-5F42-8B60-35FBC31AEACE}"/>
              </a:ext>
            </a:extLst>
          </p:cNvPr>
          <p:cNvSpPr>
            <a:spLocks noGrp="1"/>
          </p:cNvSpPr>
          <p:nvPr>
            <p:ph type="sldNum" sz="quarter" idx="5"/>
          </p:nvPr>
        </p:nvSpPr>
        <p:spPr/>
        <p:txBody>
          <a:bodyPr/>
          <a:lstStyle/>
          <a:p>
            <a:fld id="{257680E5-BF02-407D-BAB7-23FBC45F4682}" type="slidenum">
              <a:rPr lang="en-IE" smtClean="0"/>
              <a:t>8</a:t>
            </a:fld>
            <a:endParaRPr lang="en-IE"/>
          </a:p>
        </p:txBody>
      </p:sp>
    </p:spTree>
    <p:extLst>
      <p:ext uri="{BB962C8B-B14F-4D97-AF65-F5344CB8AC3E}">
        <p14:creationId xmlns:p14="http://schemas.microsoft.com/office/powerpoint/2010/main" val="192884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10</a:t>
            </a:fld>
            <a:endParaRPr lang="en-IE"/>
          </a:p>
        </p:txBody>
      </p:sp>
    </p:spTree>
    <p:extLst>
      <p:ext uri="{BB962C8B-B14F-4D97-AF65-F5344CB8AC3E}">
        <p14:creationId xmlns:p14="http://schemas.microsoft.com/office/powerpoint/2010/main" val="230543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12</a:t>
            </a:fld>
            <a:endParaRPr lang="en-IE"/>
          </a:p>
        </p:txBody>
      </p:sp>
    </p:spTree>
    <p:extLst>
      <p:ext uri="{BB962C8B-B14F-4D97-AF65-F5344CB8AC3E}">
        <p14:creationId xmlns:p14="http://schemas.microsoft.com/office/powerpoint/2010/main" val="93120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13</a:t>
            </a:fld>
            <a:endParaRPr lang="en-IE"/>
          </a:p>
        </p:txBody>
      </p:sp>
    </p:spTree>
    <p:extLst>
      <p:ext uri="{BB962C8B-B14F-4D97-AF65-F5344CB8AC3E}">
        <p14:creationId xmlns:p14="http://schemas.microsoft.com/office/powerpoint/2010/main" val="1388518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AE3D-49D7-696C-28A8-A546C88809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BEEE42-43E3-5B16-EE93-A4659B17C7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8C5015-A56A-71DA-AD9A-B30861B0B08F}"/>
              </a:ext>
            </a:extLst>
          </p:cNvPr>
          <p:cNvSpPr>
            <a:spLocks noGrp="1"/>
          </p:cNvSpPr>
          <p:nvPr>
            <p:ph type="body" idx="1"/>
          </p:nvPr>
        </p:nvSpPr>
        <p:spPr/>
        <p:txBody>
          <a:bodyPr/>
          <a:lstStyle/>
          <a:p>
            <a:endParaRPr lang="en-IE"/>
          </a:p>
        </p:txBody>
      </p:sp>
      <p:sp>
        <p:nvSpPr>
          <p:cNvPr id="4" name="Foliennummernplatzhalter 3">
            <a:extLst>
              <a:ext uri="{FF2B5EF4-FFF2-40B4-BE49-F238E27FC236}">
                <a16:creationId xmlns:a16="http://schemas.microsoft.com/office/drawing/2014/main" id="{212A544B-8B7C-C73A-3887-AE6405198922}"/>
              </a:ext>
            </a:extLst>
          </p:cNvPr>
          <p:cNvSpPr>
            <a:spLocks noGrp="1"/>
          </p:cNvSpPr>
          <p:nvPr>
            <p:ph type="sldNum" sz="quarter" idx="5"/>
          </p:nvPr>
        </p:nvSpPr>
        <p:spPr/>
        <p:txBody>
          <a:bodyPr/>
          <a:lstStyle/>
          <a:p>
            <a:fld id="{257680E5-BF02-407D-BAB7-23FBC45F4682}" type="slidenum">
              <a:rPr lang="en-IE" smtClean="0"/>
              <a:t>14</a:t>
            </a:fld>
            <a:endParaRPr lang="en-IE"/>
          </a:p>
        </p:txBody>
      </p:sp>
    </p:spTree>
    <p:extLst>
      <p:ext uri="{BB962C8B-B14F-4D97-AF65-F5344CB8AC3E}">
        <p14:creationId xmlns:p14="http://schemas.microsoft.com/office/powerpoint/2010/main" val="159016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a:p>
        </p:txBody>
      </p:sp>
      <p:sp>
        <p:nvSpPr>
          <p:cNvPr id="4" name="Foliennummernplatzhalter 3"/>
          <p:cNvSpPr>
            <a:spLocks noGrp="1"/>
          </p:cNvSpPr>
          <p:nvPr>
            <p:ph type="sldNum" sz="quarter" idx="5"/>
          </p:nvPr>
        </p:nvSpPr>
        <p:spPr/>
        <p:txBody>
          <a:bodyPr/>
          <a:lstStyle/>
          <a:p>
            <a:fld id="{257680E5-BF02-407D-BAB7-23FBC45F4682}" type="slidenum">
              <a:rPr lang="en-IE" smtClean="0"/>
              <a:t>15</a:t>
            </a:fld>
            <a:endParaRPr lang="en-IE"/>
          </a:p>
        </p:txBody>
      </p:sp>
    </p:spTree>
    <p:extLst>
      <p:ext uri="{BB962C8B-B14F-4D97-AF65-F5344CB8AC3E}">
        <p14:creationId xmlns:p14="http://schemas.microsoft.com/office/powerpoint/2010/main" val="322631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59852B5-74A0-4E32-AD7F-78F0A7C94F8B}" type="datetime1">
              <a:rPr lang="en-IE" smtClean="0"/>
              <a:t>07/05/2025</a:t>
            </a:fld>
            <a:endParaRPr lang="en-IE"/>
          </a:p>
        </p:txBody>
      </p:sp>
      <p:sp>
        <p:nvSpPr>
          <p:cNvPr id="5" name="Footer Placeholder 4"/>
          <p:cNvSpPr>
            <a:spLocks noGrp="1"/>
          </p:cNvSpPr>
          <p:nvPr>
            <p:ph type="ftr" sz="quarter" idx="11"/>
          </p:nvPr>
        </p:nvSpPr>
        <p:spPr/>
        <p:txBody>
          <a:bodyPr/>
          <a:lstStyle/>
          <a:p>
            <a:r>
              <a:rPr lang="en-IE"/>
              <a:t>David Stifter         Intensive Old Irish               Maynooth University 2021/22</a:t>
            </a:r>
          </a:p>
        </p:txBody>
      </p:sp>
      <p:sp>
        <p:nvSpPr>
          <p:cNvPr id="6" name="Slide Number Placeholder 5"/>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234393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CC04B77-B0DA-4FAE-B204-23A954344C8F}" type="datetime1">
              <a:rPr lang="en-IE" smtClean="0"/>
              <a:t>07/05/2025</a:t>
            </a:fld>
            <a:endParaRPr lang="en-IE"/>
          </a:p>
        </p:txBody>
      </p:sp>
      <p:sp>
        <p:nvSpPr>
          <p:cNvPr id="5" name="Footer Placeholder 4"/>
          <p:cNvSpPr>
            <a:spLocks noGrp="1"/>
          </p:cNvSpPr>
          <p:nvPr>
            <p:ph type="ftr" sz="quarter" idx="11"/>
          </p:nvPr>
        </p:nvSpPr>
        <p:spPr/>
        <p:txBody>
          <a:bodyPr/>
          <a:lstStyle/>
          <a:p>
            <a:r>
              <a:rPr lang="en-IE"/>
              <a:t>David Stifter         Intensive Old Irish               Maynooth University 2021/22</a:t>
            </a:r>
          </a:p>
        </p:txBody>
      </p:sp>
      <p:sp>
        <p:nvSpPr>
          <p:cNvPr id="6" name="Slide Number Placeholder 5"/>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423496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62FC7CF-59CE-4F21-A7BD-388483FCAE7B}" type="datetime1">
              <a:rPr lang="en-IE" smtClean="0"/>
              <a:t>07/05/2025</a:t>
            </a:fld>
            <a:endParaRPr lang="en-IE"/>
          </a:p>
        </p:txBody>
      </p:sp>
      <p:sp>
        <p:nvSpPr>
          <p:cNvPr id="5" name="Footer Placeholder 4"/>
          <p:cNvSpPr>
            <a:spLocks noGrp="1"/>
          </p:cNvSpPr>
          <p:nvPr>
            <p:ph type="ftr" sz="quarter" idx="11"/>
          </p:nvPr>
        </p:nvSpPr>
        <p:spPr/>
        <p:txBody>
          <a:bodyPr/>
          <a:lstStyle/>
          <a:p>
            <a:r>
              <a:rPr lang="en-IE"/>
              <a:t>David Stifter         Intensive Old Irish               Maynooth University 2021/22</a:t>
            </a:r>
          </a:p>
        </p:txBody>
      </p:sp>
      <p:sp>
        <p:nvSpPr>
          <p:cNvPr id="6" name="Slide Number Placeholder 5"/>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197487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0CAD11-4EBF-427F-AADA-C9EF02460D8C}" type="datetime1">
              <a:rPr lang="en-IE" smtClean="0"/>
              <a:t>07/05/2025</a:t>
            </a:fld>
            <a:endParaRPr lang="en-IE"/>
          </a:p>
        </p:txBody>
      </p:sp>
      <p:sp>
        <p:nvSpPr>
          <p:cNvPr id="5" name="Footer Placeholder 4"/>
          <p:cNvSpPr>
            <a:spLocks noGrp="1"/>
          </p:cNvSpPr>
          <p:nvPr>
            <p:ph type="ftr" sz="quarter" idx="11"/>
          </p:nvPr>
        </p:nvSpPr>
        <p:spPr/>
        <p:txBody>
          <a:bodyPr/>
          <a:lstStyle/>
          <a:p>
            <a:r>
              <a:rPr lang="en-IE"/>
              <a:t>David Stifter         Intensive Old Irish               Maynooth University 2021/22</a:t>
            </a:r>
          </a:p>
        </p:txBody>
      </p:sp>
      <p:sp>
        <p:nvSpPr>
          <p:cNvPr id="6" name="Slide Number Placeholder 5"/>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292262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E503404-5F13-49C5-B1E1-FA82D342CD12}" type="datetime1">
              <a:rPr lang="en-IE" smtClean="0"/>
              <a:t>07/05/2025</a:t>
            </a:fld>
            <a:endParaRPr lang="en-IE"/>
          </a:p>
        </p:txBody>
      </p:sp>
      <p:sp>
        <p:nvSpPr>
          <p:cNvPr id="5" name="Footer Placeholder 4"/>
          <p:cNvSpPr>
            <a:spLocks noGrp="1"/>
          </p:cNvSpPr>
          <p:nvPr>
            <p:ph type="ftr" sz="quarter" idx="11"/>
          </p:nvPr>
        </p:nvSpPr>
        <p:spPr/>
        <p:txBody>
          <a:bodyPr/>
          <a:lstStyle/>
          <a:p>
            <a:r>
              <a:rPr lang="en-IE"/>
              <a:t>David Stifter         Intensive Old Irish               Maynooth University 2021/22</a:t>
            </a:r>
          </a:p>
        </p:txBody>
      </p:sp>
      <p:sp>
        <p:nvSpPr>
          <p:cNvPr id="6" name="Slide Number Placeholder 5"/>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297471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01FF86C-E2CE-4B38-9A30-D69162C7FA49}" type="datetime1">
              <a:rPr lang="en-IE" smtClean="0"/>
              <a:t>07/05/2025</a:t>
            </a:fld>
            <a:endParaRPr lang="en-IE"/>
          </a:p>
        </p:txBody>
      </p:sp>
      <p:sp>
        <p:nvSpPr>
          <p:cNvPr id="6" name="Footer Placeholder 5"/>
          <p:cNvSpPr>
            <a:spLocks noGrp="1"/>
          </p:cNvSpPr>
          <p:nvPr>
            <p:ph type="ftr" sz="quarter" idx="11"/>
          </p:nvPr>
        </p:nvSpPr>
        <p:spPr/>
        <p:txBody>
          <a:bodyPr/>
          <a:lstStyle/>
          <a:p>
            <a:r>
              <a:rPr lang="en-IE"/>
              <a:t>David Stifter         Intensive Old Irish               Maynooth University 2021/22</a:t>
            </a:r>
          </a:p>
        </p:txBody>
      </p:sp>
      <p:sp>
        <p:nvSpPr>
          <p:cNvPr id="7" name="Slide Number Placeholder 6"/>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159366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14F7CA2-83CA-4B54-9CB9-066902DEA048}" type="datetime1">
              <a:rPr lang="en-IE" smtClean="0"/>
              <a:t>07/05/2025</a:t>
            </a:fld>
            <a:endParaRPr lang="en-IE"/>
          </a:p>
        </p:txBody>
      </p:sp>
      <p:sp>
        <p:nvSpPr>
          <p:cNvPr id="8" name="Footer Placeholder 7"/>
          <p:cNvSpPr>
            <a:spLocks noGrp="1"/>
          </p:cNvSpPr>
          <p:nvPr>
            <p:ph type="ftr" sz="quarter" idx="11"/>
          </p:nvPr>
        </p:nvSpPr>
        <p:spPr/>
        <p:txBody>
          <a:bodyPr/>
          <a:lstStyle/>
          <a:p>
            <a:r>
              <a:rPr lang="en-IE"/>
              <a:t>David Stifter         Intensive Old Irish               Maynooth University 2021/22</a:t>
            </a:r>
          </a:p>
        </p:txBody>
      </p:sp>
      <p:sp>
        <p:nvSpPr>
          <p:cNvPr id="9" name="Slide Number Placeholder 8"/>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36848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9F8FA41-2440-48C2-8250-4B3EF5E96A0E}" type="datetime1">
              <a:rPr lang="en-IE" smtClean="0"/>
              <a:t>07/05/2025</a:t>
            </a:fld>
            <a:endParaRPr lang="en-IE"/>
          </a:p>
        </p:txBody>
      </p:sp>
      <p:sp>
        <p:nvSpPr>
          <p:cNvPr id="4" name="Footer Placeholder 3"/>
          <p:cNvSpPr>
            <a:spLocks noGrp="1"/>
          </p:cNvSpPr>
          <p:nvPr>
            <p:ph type="ftr" sz="quarter" idx="11"/>
          </p:nvPr>
        </p:nvSpPr>
        <p:spPr/>
        <p:txBody>
          <a:bodyPr/>
          <a:lstStyle/>
          <a:p>
            <a:r>
              <a:rPr lang="en-IE"/>
              <a:t>David Stifter         Intensive Old Irish               Maynooth University 2021/22</a:t>
            </a:r>
          </a:p>
        </p:txBody>
      </p:sp>
      <p:sp>
        <p:nvSpPr>
          <p:cNvPr id="5" name="Slide Number Placeholder 4"/>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311575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092AE-13E4-4193-9DB3-FBFD9DEA43EB}" type="datetime1">
              <a:rPr lang="en-IE" smtClean="0"/>
              <a:t>07/05/2025</a:t>
            </a:fld>
            <a:endParaRPr lang="en-IE"/>
          </a:p>
        </p:txBody>
      </p:sp>
      <p:sp>
        <p:nvSpPr>
          <p:cNvPr id="3" name="Footer Placeholder 2"/>
          <p:cNvSpPr>
            <a:spLocks noGrp="1"/>
          </p:cNvSpPr>
          <p:nvPr>
            <p:ph type="ftr" sz="quarter" idx="11"/>
          </p:nvPr>
        </p:nvSpPr>
        <p:spPr/>
        <p:txBody>
          <a:bodyPr/>
          <a:lstStyle/>
          <a:p>
            <a:r>
              <a:rPr lang="en-IE"/>
              <a:t>David Stifter         Intensive Old Irish               Maynooth University 2021/22</a:t>
            </a:r>
          </a:p>
        </p:txBody>
      </p:sp>
      <p:sp>
        <p:nvSpPr>
          <p:cNvPr id="4" name="Slide Number Placeholder 3"/>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147558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17878F7-BACD-4EEC-BF5D-E1A8B08D7764}" type="datetime1">
              <a:rPr lang="en-IE" smtClean="0"/>
              <a:t>07/05/2025</a:t>
            </a:fld>
            <a:endParaRPr lang="en-IE"/>
          </a:p>
        </p:txBody>
      </p:sp>
      <p:sp>
        <p:nvSpPr>
          <p:cNvPr id="6" name="Footer Placeholder 5"/>
          <p:cNvSpPr>
            <a:spLocks noGrp="1"/>
          </p:cNvSpPr>
          <p:nvPr>
            <p:ph type="ftr" sz="quarter" idx="11"/>
          </p:nvPr>
        </p:nvSpPr>
        <p:spPr/>
        <p:txBody>
          <a:bodyPr/>
          <a:lstStyle/>
          <a:p>
            <a:r>
              <a:rPr lang="en-IE"/>
              <a:t>David Stifter         Intensive Old Irish               Maynooth University 2021/22</a:t>
            </a:r>
          </a:p>
        </p:txBody>
      </p:sp>
      <p:sp>
        <p:nvSpPr>
          <p:cNvPr id="7" name="Slide Number Placeholder 6"/>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150063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351BEA5-7D83-478E-82A5-590F907521AE}" type="datetime1">
              <a:rPr lang="en-IE" smtClean="0"/>
              <a:t>07/05/2025</a:t>
            </a:fld>
            <a:endParaRPr lang="en-IE"/>
          </a:p>
        </p:txBody>
      </p:sp>
      <p:sp>
        <p:nvSpPr>
          <p:cNvPr id="6" name="Footer Placeholder 5"/>
          <p:cNvSpPr>
            <a:spLocks noGrp="1"/>
          </p:cNvSpPr>
          <p:nvPr>
            <p:ph type="ftr" sz="quarter" idx="11"/>
          </p:nvPr>
        </p:nvSpPr>
        <p:spPr/>
        <p:txBody>
          <a:bodyPr/>
          <a:lstStyle/>
          <a:p>
            <a:r>
              <a:rPr lang="en-IE"/>
              <a:t>David Stifter         Intensive Old Irish               Maynooth University 2021/22</a:t>
            </a:r>
          </a:p>
        </p:txBody>
      </p:sp>
      <p:sp>
        <p:nvSpPr>
          <p:cNvPr id="7" name="Slide Number Placeholder 6"/>
          <p:cNvSpPr>
            <a:spLocks noGrp="1"/>
          </p:cNvSpPr>
          <p:nvPr>
            <p:ph type="sldNum" sz="quarter" idx="12"/>
          </p:nvPr>
        </p:nvSpPr>
        <p:spPr/>
        <p:txBody>
          <a:bodyPr/>
          <a:lstStyle/>
          <a:p>
            <a:fld id="{C548B190-C81F-4BFC-A1BE-888DE7CC8622}" type="slidenum">
              <a:rPr lang="en-IE" smtClean="0"/>
              <a:t>‹Nr.›</a:t>
            </a:fld>
            <a:endParaRPr lang="en-IE"/>
          </a:p>
        </p:txBody>
      </p:sp>
    </p:spTree>
    <p:extLst>
      <p:ext uri="{BB962C8B-B14F-4D97-AF65-F5344CB8AC3E}">
        <p14:creationId xmlns:p14="http://schemas.microsoft.com/office/powerpoint/2010/main" val="14715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F3575-9BDE-43CD-AA9C-25FF6CFA0796}" type="datetime1">
              <a:rPr lang="en-IE" smtClean="0"/>
              <a:t>07/05/2025</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David Stifter         Intensive Old Irish               Maynooth University 2021/22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8B190-C81F-4BFC-A1BE-888DE7CC8622}" type="slidenum">
              <a:rPr lang="en-IE" smtClean="0"/>
              <a:t>‹Nr.›</a:t>
            </a:fld>
            <a:endParaRPr lang="en-IE"/>
          </a:p>
        </p:txBody>
      </p:sp>
    </p:spTree>
    <p:extLst>
      <p:ext uri="{BB962C8B-B14F-4D97-AF65-F5344CB8AC3E}">
        <p14:creationId xmlns:p14="http://schemas.microsoft.com/office/powerpoint/2010/main" val="2976636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38/s41586-024-08409-6" TargetMode="External"/><Relationship Id="rId2" Type="http://schemas.openxmlformats.org/officeDocument/2006/relationships/hyperlink" Target="https://www.annualreviews.org/doi/abs/10.1146/annurev-linguist-030514-124812"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biorxiv.org/content/10.1101/2022.01.18.476710v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scholarship.org/uc/item/8p00g5sd" TargetMode="External"/><Relationship Id="rId2" Type="http://schemas.openxmlformats.org/officeDocument/2006/relationships/hyperlink" Target="https://doi.org/10.1073/pnas.2108001119"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101/2025.02.28.640770"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hyperlink" Target="mailto:david.stifter@mu.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en-research-europe.ec.europa.eu/articles/3-24" TargetMode="Externa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01/2025.02.28.640770" TargetMode="External"/><Relationship Id="rId2" Type="http://schemas.openxmlformats.org/officeDocument/2006/relationships/hyperlink" Target="https://doi.org/10.1038/s41586-024-08409-6"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8.sv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50596" y="3096488"/>
            <a:ext cx="5916650" cy="1368067"/>
          </a:xfrm>
          <a:prstGeom prst="rect">
            <a:avLst/>
          </a:prstGeom>
          <a:noFill/>
        </p:spPr>
        <p:txBody>
          <a:bodyPr wrap="square" rtlCol="0">
            <a:spAutoFit/>
          </a:bodyPr>
          <a:lstStyle/>
          <a:p>
            <a:pPr algn="r"/>
            <a:r>
              <a:rPr lang="en-US" sz="2800" i="1">
                <a:solidFill>
                  <a:schemeClr val="bg1">
                    <a:lumMod val="50000"/>
                  </a:schemeClr>
                </a:solidFill>
              </a:rPr>
              <a:t>Kathleen Hughes Lecture</a:t>
            </a:r>
          </a:p>
          <a:p>
            <a:pPr algn="r"/>
            <a:r>
              <a:rPr lang="en-US" sz="2800" i="1">
                <a:solidFill>
                  <a:schemeClr val="bg1">
                    <a:lumMod val="50000"/>
                  </a:schemeClr>
                </a:solidFill>
              </a:rPr>
              <a:t>Cambridge University</a:t>
            </a:r>
            <a:endParaRPr lang="en-US" sz="2800">
              <a:solidFill>
                <a:schemeClr val="bg1">
                  <a:lumMod val="50000"/>
                </a:schemeClr>
              </a:solidFill>
            </a:endParaRPr>
          </a:p>
          <a:p>
            <a:pPr algn="r">
              <a:lnSpc>
                <a:spcPct val="150000"/>
              </a:lnSpc>
            </a:pPr>
            <a:r>
              <a:rPr lang="en-US" sz="2000">
                <a:solidFill>
                  <a:schemeClr val="bg1">
                    <a:lumMod val="50000"/>
                  </a:schemeClr>
                </a:solidFill>
              </a:rPr>
              <a:t>8</a:t>
            </a:r>
            <a:r>
              <a:rPr lang="en-US" sz="2000" baseline="30000">
                <a:solidFill>
                  <a:schemeClr val="bg1">
                    <a:lumMod val="50000"/>
                  </a:schemeClr>
                </a:solidFill>
              </a:rPr>
              <a:t>th</a:t>
            </a:r>
            <a:r>
              <a:rPr lang="en-US" sz="2000">
                <a:solidFill>
                  <a:schemeClr val="bg1">
                    <a:lumMod val="50000"/>
                  </a:schemeClr>
                </a:solidFill>
              </a:rPr>
              <a:t> May 2025</a:t>
            </a:r>
            <a:endParaRPr lang="en-IE" sz="2400">
              <a:solidFill>
                <a:schemeClr val="bg1">
                  <a:lumMod val="50000"/>
                </a:schemeClr>
              </a:solidFill>
            </a:endParaRPr>
          </a:p>
        </p:txBody>
      </p:sp>
      <p:sp>
        <p:nvSpPr>
          <p:cNvPr id="2" name="Textfeld 1">
            <a:extLst>
              <a:ext uri="{FF2B5EF4-FFF2-40B4-BE49-F238E27FC236}">
                <a16:creationId xmlns:a16="http://schemas.microsoft.com/office/drawing/2014/main" id="{146ACC68-CC57-4077-B6FE-70B996DA1D96}"/>
              </a:ext>
            </a:extLst>
          </p:cNvPr>
          <p:cNvSpPr txBox="1"/>
          <p:nvPr/>
        </p:nvSpPr>
        <p:spPr>
          <a:xfrm>
            <a:off x="3056963" y="946574"/>
            <a:ext cx="8310283" cy="2616101"/>
          </a:xfrm>
          <a:prstGeom prst="rect">
            <a:avLst/>
          </a:prstGeom>
          <a:noFill/>
        </p:spPr>
        <p:txBody>
          <a:bodyPr wrap="square" rtlCol="0">
            <a:spAutoFit/>
          </a:bodyPr>
          <a:lstStyle/>
          <a:p>
            <a:pPr algn="r"/>
            <a:r>
              <a:rPr lang="en-US" sz="4000" b="1">
                <a:solidFill>
                  <a:srgbClr val="000000"/>
                </a:solidFill>
                <a:effectLst/>
                <a:latin typeface="Arial" panose="020B0604020202020204" pitchFamily="34" charset="0"/>
              </a:rPr>
              <a:t>Linguistic Contributions to a Model for the Celticisation </a:t>
            </a:r>
            <a:br>
              <a:rPr lang="en-US" sz="4000" b="1">
                <a:solidFill>
                  <a:srgbClr val="000000"/>
                </a:solidFill>
                <a:effectLst/>
                <a:latin typeface="Arial" panose="020B0604020202020204" pitchFamily="34" charset="0"/>
              </a:rPr>
            </a:br>
            <a:r>
              <a:rPr lang="en-US" sz="4000" b="1">
                <a:solidFill>
                  <a:srgbClr val="000000"/>
                </a:solidFill>
                <a:effectLst/>
                <a:latin typeface="Arial" panose="020B0604020202020204" pitchFamily="34" charset="0"/>
              </a:rPr>
              <a:t>of the Western Archipelago</a:t>
            </a:r>
            <a:endParaRPr lang="en-US" sz="4000" b="1">
              <a:solidFill>
                <a:srgbClr val="000000"/>
              </a:solidFill>
              <a:latin typeface="Arial" panose="020B0604020202020204" pitchFamily="34" charset="0"/>
            </a:endParaRPr>
          </a:p>
          <a:p>
            <a:pPr algn="r"/>
            <a:endParaRPr lang="en-US" sz="4400">
              <a:solidFill>
                <a:srgbClr val="000000"/>
              </a:solidFill>
              <a:latin typeface="Arial" panose="020B0604020202020204" pitchFamily="34" charset="0"/>
            </a:endParaRPr>
          </a:p>
        </p:txBody>
      </p:sp>
      <p:pic>
        <p:nvPicPr>
          <p:cNvPr id="6" name="Grafik 5">
            <a:extLst>
              <a:ext uri="{FF2B5EF4-FFF2-40B4-BE49-F238E27FC236}">
                <a16:creationId xmlns:a16="http://schemas.microsoft.com/office/drawing/2014/main" id="{A6D2766A-6AB7-CA9F-9C9C-DBED6C069F82}"/>
              </a:ext>
            </a:extLst>
          </p:cNvPr>
          <p:cNvPicPr>
            <a:picLocks noChangeAspect="1"/>
          </p:cNvPicPr>
          <p:nvPr/>
        </p:nvPicPr>
        <p:blipFill>
          <a:blip r:embed="rId2"/>
          <a:stretch>
            <a:fillRect/>
          </a:stretch>
        </p:blipFill>
        <p:spPr>
          <a:xfrm>
            <a:off x="2524791" y="6273513"/>
            <a:ext cx="984973" cy="410405"/>
          </a:xfrm>
          <a:prstGeom prst="rect">
            <a:avLst/>
          </a:prstGeom>
        </p:spPr>
      </p:pic>
      <p:sp>
        <p:nvSpPr>
          <p:cNvPr id="7" name="Textfeld 6">
            <a:extLst>
              <a:ext uri="{FF2B5EF4-FFF2-40B4-BE49-F238E27FC236}">
                <a16:creationId xmlns:a16="http://schemas.microsoft.com/office/drawing/2014/main" id="{DF744EDC-AD2C-0317-1831-27B5487248D0}"/>
              </a:ext>
            </a:extLst>
          </p:cNvPr>
          <p:cNvSpPr txBox="1"/>
          <p:nvPr/>
        </p:nvSpPr>
        <p:spPr>
          <a:xfrm>
            <a:off x="8217485" y="5472723"/>
            <a:ext cx="3612776" cy="113877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IE" sz="2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t>Prof David Stifter</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t>	Department of Early Irish</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t>	Maynooth University</a:t>
            </a:r>
          </a:p>
        </p:txBody>
      </p:sp>
      <p:pic>
        <p:nvPicPr>
          <p:cNvPr id="12" name="Grafik 11">
            <a:extLst>
              <a:ext uri="{FF2B5EF4-FFF2-40B4-BE49-F238E27FC236}">
                <a16:creationId xmlns:a16="http://schemas.microsoft.com/office/drawing/2014/main" id="{76D3432B-CB2E-8138-BB1F-4E66D4083541}"/>
              </a:ext>
            </a:extLst>
          </p:cNvPr>
          <p:cNvPicPr>
            <a:picLocks noChangeAspect="1"/>
          </p:cNvPicPr>
          <p:nvPr/>
        </p:nvPicPr>
        <p:blipFill>
          <a:blip r:embed="rId3"/>
          <a:stretch>
            <a:fillRect/>
          </a:stretch>
        </p:blipFill>
        <p:spPr>
          <a:xfrm>
            <a:off x="361739" y="791028"/>
            <a:ext cx="3693764" cy="3958656"/>
          </a:xfrm>
          <a:prstGeom prst="rect">
            <a:avLst/>
          </a:prstGeom>
        </p:spPr>
      </p:pic>
      <p:pic>
        <p:nvPicPr>
          <p:cNvPr id="4" name="Grafik 3" descr="Ein Bild, das Text, Schrift, weiß, Grafiken enthält.&#10;&#10;KI-generierte Inhalte können fehlerhaft sein.">
            <a:extLst>
              <a:ext uri="{FF2B5EF4-FFF2-40B4-BE49-F238E27FC236}">
                <a16:creationId xmlns:a16="http://schemas.microsoft.com/office/drawing/2014/main" id="{D1309AB1-2BA0-F17B-C770-72AB1FAB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39" y="6201090"/>
            <a:ext cx="2001215" cy="410406"/>
          </a:xfrm>
          <a:prstGeom prst="rect">
            <a:avLst/>
          </a:prstGeom>
        </p:spPr>
      </p:pic>
    </p:spTree>
    <p:extLst>
      <p:ext uri="{BB962C8B-B14F-4D97-AF65-F5344CB8AC3E}">
        <p14:creationId xmlns:p14="http://schemas.microsoft.com/office/powerpoint/2010/main" val="333715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Scientific principles and outline</a:t>
            </a:r>
          </a:p>
        </p:txBody>
      </p:sp>
      <p:sp>
        <p:nvSpPr>
          <p:cNvPr id="3" name="Rechteck: abgerundete Ecken 2">
            <a:extLst>
              <a:ext uri="{FF2B5EF4-FFF2-40B4-BE49-F238E27FC236}">
                <a16:creationId xmlns:a16="http://schemas.microsoft.com/office/drawing/2014/main" id="{FFFD2746-EBA8-4A9C-50CE-157420DA6D2E}"/>
              </a:ext>
            </a:extLst>
          </p:cNvPr>
          <p:cNvSpPr/>
          <p:nvPr/>
        </p:nvSpPr>
        <p:spPr>
          <a:xfrm>
            <a:off x="5450541" y="1622611"/>
            <a:ext cx="6535270" cy="224117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IE" sz="1600">
                <a:solidFill>
                  <a:schemeClr val="bg1">
                    <a:lumMod val="50000"/>
                  </a:schemeClr>
                </a:solidFill>
                <a:effectLst/>
                <a:ea typeface="Calibri" panose="020F0502020204030204" pitchFamily="34" charset="0"/>
                <a:cs typeface="Times New Roman" panose="02020603050405020304" pitchFamily="18" charset="0"/>
              </a:rPr>
              <a:t>The </a:t>
            </a:r>
            <a:r>
              <a:rPr lang="en-IE" sz="1600">
                <a:solidFill>
                  <a:srgbClr val="787878"/>
                </a:solidFill>
              </a:rPr>
              <a:t>Uniformitarian</a:t>
            </a:r>
            <a:r>
              <a:rPr lang="en-IE" sz="1600">
                <a:solidFill>
                  <a:schemeClr val="bg1">
                    <a:lumMod val="50000"/>
                  </a:schemeClr>
                </a:solidFill>
                <a:effectLst/>
                <a:ea typeface="Calibri" panose="020F0502020204030204" pitchFamily="34" charset="0"/>
                <a:cs typeface="Times New Roman" panose="02020603050405020304" pitchFamily="18" charset="0"/>
              </a:rPr>
              <a:t> Principle:</a:t>
            </a:r>
            <a:endParaRPr lang="en-IE" sz="1600">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US" sz="1600">
                <a:solidFill>
                  <a:schemeClr val="tx1"/>
                </a:solidFill>
                <a:effectLst/>
                <a:ea typeface="Calibri" panose="020F0502020204030204" pitchFamily="34" charset="0"/>
                <a:cs typeface="Times New Roman" panose="02020603050405020304" pitchFamily="18" charset="0"/>
              </a:rPr>
              <a:t>“Unless we can demonstrate a relevant alteration in the conditions of language use or language acquisition between some time in the past and the present, we must assume that the same types of, range, and distribution of language structures existed and the same types of lin-guistic change processes operated at that past time as in the present.”</a:t>
            </a:r>
          </a:p>
          <a:p>
            <a:pPr algn="r"/>
            <a:r>
              <a:rPr lang="en-US" sz="1600">
                <a:solidFill>
                  <a:schemeClr val="tx1"/>
                </a:solidFill>
                <a:ea typeface="Calibri" panose="020F0502020204030204" pitchFamily="34" charset="0"/>
                <a:cs typeface="Times New Roman" panose="02020603050405020304" pitchFamily="18" charset="0"/>
              </a:rPr>
              <a:t>(D. </a:t>
            </a:r>
            <a:r>
              <a:rPr lang="en-US" sz="1600">
                <a:solidFill>
                  <a:schemeClr val="tx1"/>
                </a:solidFill>
                <a:effectLst/>
                <a:ea typeface="Calibri" panose="020F0502020204030204" pitchFamily="34" charset="0"/>
                <a:cs typeface="Times New Roman" panose="02020603050405020304" pitchFamily="18" charset="0"/>
              </a:rPr>
              <a:t>Ringe &amp; J. Eska, </a:t>
            </a:r>
            <a:r>
              <a:rPr lang="en-US" sz="1600" i="1">
                <a:solidFill>
                  <a:schemeClr val="tx1"/>
                </a:solidFill>
                <a:effectLst/>
                <a:ea typeface="Calibri" panose="020F0502020204030204" pitchFamily="34" charset="0"/>
                <a:cs typeface="Times New Roman" panose="02020603050405020304" pitchFamily="18" charset="0"/>
              </a:rPr>
              <a:t>Historical Linguistics</a:t>
            </a:r>
            <a:r>
              <a:rPr lang="en-US" sz="1600">
                <a:solidFill>
                  <a:schemeClr val="tx1"/>
                </a:solidFill>
                <a:effectLst/>
                <a:ea typeface="Calibri" panose="020F0502020204030204" pitchFamily="34" charset="0"/>
                <a:cs typeface="Times New Roman" panose="02020603050405020304" pitchFamily="18" charset="0"/>
              </a:rPr>
              <a:t>, 2013: 3–4, 30</a:t>
            </a:r>
            <a:r>
              <a:rPr lang="en-US" sz="1600">
                <a:solidFill>
                  <a:schemeClr val="tx1"/>
                </a:solidFill>
                <a:ea typeface="Calibri" panose="020F0502020204030204" pitchFamily="34" charset="0"/>
                <a:cs typeface="Times New Roman" panose="02020603050405020304" pitchFamily="18" charset="0"/>
              </a:rPr>
              <a:t>)</a:t>
            </a:r>
            <a:endParaRPr lang="en-US" sz="1600">
              <a:solidFill>
                <a:schemeClr val="tx1"/>
              </a:solidFill>
              <a:effectLst/>
              <a:ea typeface="Calibri" panose="020F0502020204030204" pitchFamily="34" charset="0"/>
              <a:cs typeface="Times New Roman" panose="02020603050405020304" pitchFamily="18" charset="0"/>
            </a:endParaRPr>
          </a:p>
        </p:txBody>
      </p:sp>
      <p:pic>
        <p:nvPicPr>
          <p:cNvPr id="2" name="Picture 10">
            <a:extLst>
              <a:ext uri="{FF2B5EF4-FFF2-40B4-BE49-F238E27FC236}">
                <a16:creationId xmlns:a16="http://schemas.microsoft.com/office/drawing/2014/main" id="{2241ECA9-DF1D-5FA5-3EE8-4BED31AE4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
        <p:nvSpPr>
          <p:cNvPr id="4" name="Rounded Rectangle 4">
            <a:extLst>
              <a:ext uri="{FF2B5EF4-FFF2-40B4-BE49-F238E27FC236}">
                <a16:creationId xmlns:a16="http://schemas.microsoft.com/office/drawing/2014/main" id="{E4EF7A51-B7F8-6017-7004-7E4EFFA1BF2F}"/>
              </a:ext>
            </a:extLst>
          </p:cNvPr>
          <p:cNvSpPr/>
          <p:nvPr/>
        </p:nvSpPr>
        <p:spPr>
          <a:xfrm>
            <a:off x="477836" y="959221"/>
            <a:ext cx="3852117" cy="2088779"/>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de-AT">
                <a:solidFill>
                  <a:srgbClr val="787878"/>
                </a:solidFill>
              </a:rPr>
              <a:t>Underpinning principles:</a:t>
            </a:r>
            <a:endParaRPr lang="en-US">
              <a:solidFill>
                <a:srgbClr val="787878"/>
              </a:solidFill>
            </a:endParaRPr>
          </a:p>
          <a:p>
            <a:pPr marL="285750" indent="-285750">
              <a:spcAft>
                <a:spcPts val="600"/>
              </a:spcAft>
              <a:buFont typeface="Wingdings" panose="05000000000000000000" pitchFamily="2" charset="2"/>
              <a:buChar char="§"/>
            </a:pPr>
            <a:r>
              <a:rPr lang="en-US">
                <a:solidFill>
                  <a:schemeClr val="tx1"/>
                </a:solidFill>
              </a:rPr>
              <a:t>Occam’s Razor</a:t>
            </a:r>
          </a:p>
          <a:p>
            <a:pPr marL="285750" indent="-285750">
              <a:spcAft>
                <a:spcPts val="600"/>
              </a:spcAft>
              <a:buFont typeface="Wingdings" panose="05000000000000000000" pitchFamily="2" charset="2"/>
              <a:buChar char="§"/>
            </a:pPr>
            <a:r>
              <a:rPr lang="en-US">
                <a:solidFill>
                  <a:schemeClr val="tx1"/>
                </a:solidFill>
              </a:rPr>
              <a:t>Uniformitarian Principle</a:t>
            </a:r>
          </a:p>
          <a:p>
            <a:pPr marL="285750" indent="-285750">
              <a:spcAft>
                <a:spcPts val="600"/>
              </a:spcAft>
              <a:buFont typeface="Wingdings" panose="05000000000000000000" pitchFamily="2" charset="2"/>
              <a:buChar char="§"/>
            </a:pPr>
            <a:endParaRPr lang="en-US">
              <a:solidFill>
                <a:schemeClr val="tx1"/>
              </a:solidFill>
            </a:endParaRPr>
          </a:p>
          <a:p>
            <a:pPr marL="285750" indent="-285750">
              <a:spcAft>
                <a:spcPts val="600"/>
              </a:spcAft>
              <a:buFont typeface="Wingdings" panose="05000000000000000000" pitchFamily="2" charset="2"/>
              <a:buChar char="§"/>
            </a:pPr>
            <a:r>
              <a:rPr lang="en-US">
                <a:solidFill>
                  <a:schemeClr val="tx1"/>
                </a:solidFill>
              </a:rPr>
              <a:t>Proposals need to be falsifiable</a:t>
            </a:r>
          </a:p>
        </p:txBody>
      </p:sp>
      <p:sp>
        <p:nvSpPr>
          <p:cNvPr id="5" name="Rechteck: abgerundete Ecken 4">
            <a:extLst>
              <a:ext uri="{FF2B5EF4-FFF2-40B4-BE49-F238E27FC236}">
                <a16:creationId xmlns:a16="http://schemas.microsoft.com/office/drawing/2014/main" id="{1AB09199-210C-9ACB-FBE5-04C0BB689AE5}"/>
              </a:ext>
            </a:extLst>
          </p:cNvPr>
          <p:cNvSpPr/>
          <p:nvPr/>
        </p:nvSpPr>
        <p:spPr>
          <a:xfrm>
            <a:off x="477836" y="4366465"/>
            <a:ext cx="5949843" cy="18294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IE" sz="1800">
                <a:solidFill>
                  <a:schemeClr val="bg1">
                    <a:lumMod val="50000"/>
                  </a:schemeClr>
                </a:solidFill>
                <a:effectLst/>
                <a:ea typeface="Calibri" panose="020F0502020204030204" pitchFamily="34" charset="0"/>
                <a:cs typeface="Times New Roman" panose="02020603050405020304" pitchFamily="18" charset="0"/>
              </a:rPr>
              <a:t>Focus:</a:t>
            </a:r>
            <a:endParaRPr lang="en-IE" sz="1800">
              <a:solidFill>
                <a:schemeClr val="tx1"/>
              </a:solidFill>
              <a:effectLst/>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IE" sz="1800" b="1">
                <a:solidFill>
                  <a:schemeClr val="tx1"/>
                </a:solidFill>
                <a:effectLst/>
                <a:ea typeface="Calibri" panose="020F0502020204030204" pitchFamily="34" charset="0"/>
                <a:cs typeface="Times New Roman" panose="02020603050405020304" pitchFamily="18" charset="0"/>
              </a:rPr>
              <a:t>Early Bronze Age</a:t>
            </a:r>
            <a:r>
              <a:rPr lang="en-IE" sz="1800">
                <a:solidFill>
                  <a:schemeClr val="tx1"/>
                </a:solidFill>
                <a:effectLst/>
                <a:ea typeface="Calibri" panose="020F0502020204030204" pitchFamily="34" charset="0"/>
                <a:cs typeface="Times New Roman" panose="02020603050405020304" pitchFamily="18" charset="0"/>
              </a:rPr>
              <a:t>, Britain and Ireland (c. 2450–2000 </a:t>
            </a:r>
            <a:r>
              <a:rPr lang="en-IE" sz="1800" cap="small">
                <a:solidFill>
                  <a:schemeClr val="tx1"/>
                </a:solidFill>
                <a:effectLst/>
                <a:ea typeface="Calibri" panose="020F0502020204030204" pitchFamily="34" charset="0"/>
                <a:cs typeface="Times New Roman" panose="02020603050405020304" pitchFamily="18" charset="0"/>
              </a:rPr>
              <a:t>b.c</a:t>
            </a:r>
            <a:r>
              <a:rPr lang="en-IE" sz="1800">
                <a:solidFill>
                  <a:schemeClr val="tx1"/>
                </a:solidFill>
                <a:effectLst/>
                <a:ea typeface="Calibri" panose="020F0502020204030204" pitchFamily="34" charset="0"/>
                <a:cs typeface="Times New Roman" panose="02020603050405020304" pitchFamily="18" charset="0"/>
              </a:rPr>
              <a:t>.)</a:t>
            </a:r>
          </a:p>
          <a:p>
            <a:pPr marL="285750" indent="-285750">
              <a:spcAft>
                <a:spcPts val="1200"/>
              </a:spcAft>
              <a:buFont typeface="Wingdings" panose="05000000000000000000" pitchFamily="2" charset="2"/>
              <a:buChar char="§"/>
            </a:pPr>
            <a:r>
              <a:rPr lang="en-IE" sz="1800" b="1">
                <a:solidFill>
                  <a:schemeClr val="tx1"/>
                </a:solidFill>
                <a:effectLst/>
                <a:ea typeface="Calibri" panose="020F0502020204030204" pitchFamily="34" charset="0"/>
                <a:cs typeface="Times New Roman" panose="02020603050405020304" pitchFamily="18" charset="0"/>
              </a:rPr>
              <a:t>Late Bronze Age</a:t>
            </a:r>
            <a:r>
              <a:rPr lang="en-IE" sz="1800">
                <a:solidFill>
                  <a:schemeClr val="tx1"/>
                </a:solidFill>
                <a:effectLst/>
                <a:ea typeface="Calibri" panose="020F0502020204030204" pitchFamily="34" charset="0"/>
                <a:cs typeface="Times New Roman" panose="02020603050405020304" pitchFamily="18" charset="0"/>
              </a:rPr>
              <a:t>, Britain and Ireland (c. 1200–800 </a:t>
            </a:r>
            <a:r>
              <a:rPr lang="en-IE" sz="1800" cap="small">
                <a:solidFill>
                  <a:schemeClr val="tx1"/>
                </a:solidFill>
                <a:effectLst/>
                <a:ea typeface="Calibri" panose="020F0502020204030204" pitchFamily="34" charset="0"/>
                <a:cs typeface="Times New Roman" panose="02020603050405020304" pitchFamily="18" charset="0"/>
              </a:rPr>
              <a:t>b.c</a:t>
            </a:r>
            <a:r>
              <a:rPr lang="en-IE" sz="1800">
                <a:solidFill>
                  <a:schemeClr val="tx1"/>
                </a:solidFill>
                <a:effectLst/>
                <a:ea typeface="Calibri" panose="020F0502020204030204" pitchFamily="34" charset="0"/>
                <a:cs typeface="Times New Roman" panose="02020603050405020304" pitchFamily="18" charset="0"/>
              </a:rPr>
              <a:t>.)</a:t>
            </a:r>
          </a:p>
          <a:p>
            <a:pPr marL="285750" indent="-285750">
              <a:spcAft>
                <a:spcPts val="1200"/>
              </a:spcAft>
              <a:buFont typeface="Wingdings" panose="05000000000000000000" pitchFamily="2" charset="2"/>
              <a:buChar char="§"/>
            </a:pPr>
            <a:r>
              <a:rPr lang="en-IE" sz="1800" b="1">
                <a:solidFill>
                  <a:schemeClr val="tx1"/>
                </a:solidFill>
                <a:effectLst/>
                <a:ea typeface="Calibri" panose="020F0502020204030204" pitchFamily="34" charset="0"/>
                <a:cs typeface="Times New Roman" panose="02020603050405020304" pitchFamily="18" charset="0"/>
              </a:rPr>
              <a:t>Iron Age</a:t>
            </a:r>
            <a:r>
              <a:rPr lang="en-IE" sz="1800">
                <a:solidFill>
                  <a:schemeClr val="tx1"/>
                </a:solidFill>
                <a:effectLst/>
                <a:ea typeface="Calibri" panose="020F0502020204030204" pitchFamily="34" charset="0"/>
                <a:cs typeface="Times New Roman" panose="02020603050405020304" pitchFamily="18" charset="0"/>
              </a:rPr>
              <a:t>, Ireland (first half 1</a:t>
            </a:r>
            <a:r>
              <a:rPr lang="en-IE" sz="1800" baseline="30000">
                <a:solidFill>
                  <a:schemeClr val="tx1"/>
                </a:solidFill>
                <a:effectLst/>
                <a:ea typeface="Calibri" panose="020F0502020204030204" pitchFamily="34" charset="0"/>
                <a:cs typeface="Times New Roman" panose="02020603050405020304" pitchFamily="18" charset="0"/>
              </a:rPr>
              <a:t>st</a:t>
            </a:r>
            <a:r>
              <a:rPr lang="en-IE" sz="1800">
                <a:solidFill>
                  <a:schemeClr val="tx1"/>
                </a:solidFill>
                <a:effectLst/>
                <a:ea typeface="Calibri" panose="020F0502020204030204" pitchFamily="34" charset="0"/>
                <a:cs typeface="Times New Roman" panose="02020603050405020304" pitchFamily="18" charset="0"/>
              </a:rPr>
              <a:t> millennium </a:t>
            </a:r>
            <a:r>
              <a:rPr lang="en-IE" sz="1800" cap="small">
                <a:solidFill>
                  <a:schemeClr val="tx1"/>
                </a:solidFill>
                <a:effectLst/>
                <a:ea typeface="Calibri" panose="020F0502020204030204" pitchFamily="34" charset="0"/>
                <a:cs typeface="Times New Roman" panose="02020603050405020304" pitchFamily="18" charset="0"/>
              </a:rPr>
              <a:t>a.d</a:t>
            </a:r>
            <a:r>
              <a:rPr lang="en-IE" sz="1800">
                <a:solidFill>
                  <a:schemeClr val="tx1"/>
                </a:solidFill>
                <a:effectLst/>
                <a:ea typeface="Calibri" panose="020F0502020204030204" pitchFamily="34" charset="0"/>
                <a:cs typeface="Times New Roman" panose="02020603050405020304" pitchFamily="18" charset="0"/>
              </a:rPr>
              <a:t>.)</a:t>
            </a:r>
            <a:endParaRPr lang="pt-BR" sz="2000">
              <a:solidFill>
                <a:schemeClr val="tx1"/>
              </a:solidFill>
            </a:endParaRPr>
          </a:p>
        </p:txBody>
      </p:sp>
    </p:spTree>
    <p:extLst>
      <p:ext uri="{BB962C8B-B14F-4D97-AF65-F5344CB8AC3E}">
        <p14:creationId xmlns:p14="http://schemas.microsoft.com/office/powerpoint/2010/main" val="4937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2034" y="2033991"/>
            <a:ext cx="10247927" cy="1206164"/>
          </a:xfrm>
          <a:prstGeom prst="rect">
            <a:avLst/>
          </a:prstGeom>
          <a:noFill/>
        </p:spPr>
        <p:txBody>
          <a:bodyPr wrap="square" rtlCol="0">
            <a:spAutoFit/>
          </a:bodyPr>
          <a:lstStyle/>
          <a:p>
            <a:pPr algn="ctr">
              <a:lnSpc>
                <a:spcPct val="115000"/>
              </a:lnSpc>
              <a:spcAft>
                <a:spcPts val="600"/>
              </a:spcAft>
            </a:pPr>
            <a:r>
              <a:rPr lang="de-AT" sz="3600"/>
              <a:t>I. The Early Bronze Age</a:t>
            </a:r>
          </a:p>
          <a:p>
            <a:pPr algn="ctr">
              <a:lnSpc>
                <a:spcPct val="115000"/>
              </a:lnSpc>
              <a:spcAft>
                <a:spcPts val="600"/>
              </a:spcAft>
            </a:pPr>
            <a:r>
              <a:rPr lang="de-AT" sz="2400"/>
              <a:t>Britain and Ireland 2450-2000 </a:t>
            </a:r>
            <a:r>
              <a:rPr lang="de-AT" sz="2400" cap="small"/>
              <a:t>b.c</a:t>
            </a:r>
            <a:r>
              <a:rPr lang="de-AT" sz="2400"/>
              <a:t>.</a:t>
            </a: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	</a:t>
            </a:r>
          </a:p>
        </p:txBody>
      </p:sp>
      <p:pic>
        <p:nvPicPr>
          <p:cNvPr id="2" name="Picture 10">
            <a:extLst>
              <a:ext uri="{FF2B5EF4-FFF2-40B4-BE49-F238E27FC236}">
                <a16:creationId xmlns:a16="http://schemas.microsoft.com/office/drawing/2014/main" id="{84813EEC-2167-4DB3-17D9-22B027221B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48601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Genetics	</a:t>
            </a:r>
          </a:p>
        </p:txBody>
      </p:sp>
      <p:pic>
        <p:nvPicPr>
          <p:cNvPr id="7" name="Grafik 6">
            <a:extLst>
              <a:ext uri="{FF2B5EF4-FFF2-40B4-BE49-F238E27FC236}">
                <a16:creationId xmlns:a16="http://schemas.microsoft.com/office/drawing/2014/main" id="{DA1299B5-B2D0-01D1-BAA9-C8F0A74C8CFD}"/>
              </a:ext>
            </a:extLst>
          </p:cNvPr>
          <p:cNvPicPr>
            <a:picLocks noChangeAspect="1"/>
          </p:cNvPicPr>
          <p:nvPr/>
        </p:nvPicPr>
        <p:blipFill>
          <a:blip r:embed="rId3"/>
          <a:stretch>
            <a:fillRect/>
          </a:stretch>
        </p:blipFill>
        <p:spPr>
          <a:xfrm>
            <a:off x="400552" y="3739621"/>
            <a:ext cx="5366834" cy="3016396"/>
          </a:xfrm>
          <a:prstGeom prst="rect">
            <a:avLst/>
          </a:prstGeom>
        </p:spPr>
      </p:pic>
      <p:sp>
        <p:nvSpPr>
          <p:cNvPr id="8" name="Textfeld 7">
            <a:extLst>
              <a:ext uri="{FF2B5EF4-FFF2-40B4-BE49-F238E27FC236}">
                <a16:creationId xmlns:a16="http://schemas.microsoft.com/office/drawing/2014/main" id="{DF6CA380-FD0F-1489-D6DA-B25E6B377AE4}"/>
              </a:ext>
            </a:extLst>
          </p:cNvPr>
          <p:cNvSpPr txBox="1"/>
          <p:nvPr/>
        </p:nvSpPr>
        <p:spPr>
          <a:xfrm>
            <a:off x="5914251" y="6447209"/>
            <a:ext cx="3128699" cy="338554"/>
          </a:xfrm>
          <a:prstGeom prst="rect">
            <a:avLst/>
          </a:prstGeom>
          <a:solidFill>
            <a:schemeClr val="bg1">
              <a:lumMod val="85000"/>
            </a:schemeClr>
          </a:solidFill>
        </p:spPr>
        <p:txBody>
          <a:bodyPr wrap="square" rtlCol="0">
            <a:spAutoFit/>
          </a:bodyPr>
          <a:lstStyle/>
          <a:p>
            <a:r>
              <a:rPr lang="en-IE" sz="1600"/>
              <a:t>Illustrations: Haak et al. 2015: 217</a:t>
            </a:r>
          </a:p>
        </p:txBody>
      </p:sp>
      <p:pic>
        <p:nvPicPr>
          <p:cNvPr id="1028" name="Picture 4" descr="Image">
            <a:extLst>
              <a:ext uri="{FF2B5EF4-FFF2-40B4-BE49-F238E27FC236}">
                <a16:creationId xmlns:a16="http://schemas.microsoft.com/office/drawing/2014/main" id="{BD92BD42-9CFE-2DDF-CD5F-A69FA6339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850" y="672490"/>
            <a:ext cx="4290598" cy="2738411"/>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44DE4234-3BC9-1DD5-6F1E-ABA4E0FE7349}"/>
              </a:ext>
            </a:extLst>
          </p:cNvPr>
          <p:cNvPicPr>
            <a:picLocks noChangeAspect="1"/>
          </p:cNvPicPr>
          <p:nvPr/>
        </p:nvPicPr>
        <p:blipFill>
          <a:blip r:embed="rId5"/>
          <a:stretch>
            <a:fillRect/>
          </a:stretch>
        </p:blipFill>
        <p:spPr>
          <a:xfrm>
            <a:off x="400552" y="672490"/>
            <a:ext cx="5366834" cy="3013045"/>
          </a:xfrm>
          <a:prstGeom prst="rect">
            <a:avLst/>
          </a:prstGeom>
        </p:spPr>
      </p:pic>
      <p:sp>
        <p:nvSpPr>
          <p:cNvPr id="15" name="Textfeld 14">
            <a:extLst>
              <a:ext uri="{FF2B5EF4-FFF2-40B4-BE49-F238E27FC236}">
                <a16:creationId xmlns:a16="http://schemas.microsoft.com/office/drawing/2014/main" id="{ED57EA67-904D-885C-6B3B-3066F3DA249C}"/>
              </a:ext>
            </a:extLst>
          </p:cNvPr>
          <p:cNvSpPr txBox="1"/>
          <p:nvPr/>
        </p:nvSpPr>
        <p:spPr>
          <a:xfrm>
            <a:off x="8662749" y="3480873"/>
            <a:ext cx="3128699" cy="338554"/>
          </a:xfrm>
          <a:prstGeom prst="rect">
            <a:avLst/>
          </a:prstGeom>
          <a:solidFill>
            <a:schemeClr val="bg1">
              <a:lumMod val="85000"/>
            </a:schemeClr>
          </a:solidFill>
        </p:spPr>
        <p:txBody>
          <a:bodyPr wrap="square" rtlCol="0">
            <a:spAutoFit/>
          </a:bodyPr>
          <a:lstStyle/>
          <a:p>
            <a:r>
              <a:rPr lang="en-IE" sz="1600"/>
              <a:t>Illustration: RGZM 2019</a:t>
            </a:r>
          </a:p>
        </p:txBody>
      </p:sp>
      <p:sp>
        <p:nvSpPr>
          <p:cNvPr id="2" name="Rechteck 1">
            <a:extLst>
              <a:ext uri="{FF2B5EF4-FFF2-40B4-BE49-F238E27FC236}">
                <a16:creationId xmlns:a16="http://schemas.microsoft.com/office/drawing/2014/main" id="{7D648191-9396-63E7-6326-65543367B3C2}"/>
              </a:ext>
            </a:extLst>
          </p:cNvPr>
          <p:cNvSpPr/>
          <p:nvPr/>
        </p:nvSpPr>
        <p:spPr>
          <a:xfrm rot="18951177">
            <a:off x="226304" y="1662482"/>
            <a:ext cx="2756647" cy="338554"/>
          </a:xfrm>
          <a:prstGeom prst="rect">
            <a:avLst/>
          </a:prstGeom>
          <a:solidFill>
            <a:schemeClr val="accent5">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a:solidFill>
                  <a:schemeClr val="tx1"/>
                </a:solidFill>
              </a:rPr>
              <a:t>Western Hunter-Gatherers</a:t>
            </a:r>
          </a:p>
        </p:txBody>
      </p:sp>
      <p:sp>
        <p:nvSpPr>
          <p:cNvPr id="3" name="Rechteck 2">
            <a:extLst>
              <a:ext uri="{FF2B5EF4-FFF2-40B4-BE49-F238E27FC236}">
                <a16:creationId xmlns:a16="http://schemas.microsoft.com/office/drawing/2014/main" id="{E500F776-0B95-9C6A-8711-6EDAF0209639}"/>
              </a:ext>
            </a:extLst>
          </p:cNvPr>
          <p:cNvSpPr/>
          <p:nvPr/>
        </p:nvSpPr>
        <p:spPr>
          <a:xfrm rot="19612020">
            <a:off x="2922419" y="1055624"/>
            <a:ext cx="2263585" cy="620250"/>
          </a:xfrm>
          <a:prstGeom prst="rect">
            <a:avLst/>
          </a:prstGeom>
          <a:solidFill>
            <a:schemeClr val="accent5">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a:solidFill>
                  <a:schemeClr val="tx1"/>
                </a:solidFill>
              </a:rPr>
              <a:t>Eastern </a:t>
            </a:r>
          </a:p>
          <a:p>
            <a:pPr algn="ctr"/>
            <a:r>
              <a:rPr lang="en-IE">
                <a:solidFill>
                  <a:schemeClr val="tx1"/>
                </a:solidFill>
              </a:rPr>
              <a:t>Hunter-Gatherers</a:t>
            </a:r>
          </a:p>
        </p:txBody>
      </p:sp>
      <p:sp>
        <p:nvSpPr>
          <p:cNvPr id="9" name="Pfeil: nach links 8">
            <a:extLst>
              <a:ext uri="{FF2B5EF4-FFF2-40B4-BE49-F238E27FC236}">
                <a16:creationId xmlns:a16="http://schemas.microsoft.com/office/drawing/2014/main" id="{263D554D-9BBE-EF4D-5F5E-A7992E97A838}"/>
              </a:ext>
            </a:extLst>
          </p:cNvPr>
          <p:cNvSpPr/>
          <p:nvPr/>
        </p:nvSpPr>
        <p:spPr>
          <a:xfrm rot="2120871">
            <a:off x="2170628" y="2373699"/>
            <a:ext cx="2772250" cy="698061"/>
          </a:xfrm>
          <a:prstGeom prst="leftArrow">
            <a:avLst>
              <a:gd name="adj1" fmla="val 68332"/>
              <a:gd name="adj2"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a:solidFill>
                  <a:schemeClr val="tx1"/>
                </a:solidFill>
              </a:rPr>
              <a:t>Early European Farmers</a:t>
            </a:r>
          </a:p>
        </p:txBody>
      </p:sp>
      <p:sp>
        <p:nvSpPr>
          <p:cNvPr id="10" name="Pfeil: nach links 9">
            <a:extLst>
              <a:ext uri="{FF2B5EF4-FFF2-40B4-BE49-F238E27FC236}">
                <a16:creationId xmlns:a16="http://schemas.microsoft.com/office/drawing/2014/main" id="{E90A986E-7365-FF30-03AF-0B2350943A3F}"/>
              </a:ext>
            </a:extLst>
          </p:cNvPr>
          <p:cNvSpPr/>
          <p:nvPr/>
        </p:nvSpPr>
        <p:spPr>
          <a:xfrm rot="1157930">
            <a:off x="2180340" y="5102997"/>
            <a:ext cx="2079224" cy="482556"/>
          </a:xfrm>
          <a:prstGeom prst="leftArrow">
            <a:avLst>
              <a:gd name="adj1" fmla="val 67747"/>
              <a:gd name="adj2" fmla="val 50000"/>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a:solidFill>
                  <a:schemeClr val="tx1"/>
                </a:solidFill>
              </a:rPr>
              <a:t>Steppe Ancestry</a:t>
            </a:r>
            <a:endParaRPr lang="en-IE"/>
          </a:p>
        </p:txBody>
      </p:sp>
      <p:pic>
        <p:nvPicPr>
          <p:cNvPr id="4" name="Picture 10">
            <a:extLst>
              <a:ext uri="{FF2B5EF4-FFF2-40B4-BE49-F238E27FC236}">
                <a16:creationId xmlns:a16="http://schemas.microsoft.com/office/drawing/2014/main" id="{A56CAC86-D55F-FCAB-9648-2AA27F7DF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
        <p:nvSpPr>
          <p:cNvPr id="5" name="Rounded Rectangle 4">
            <a:extLst>
              <a:ext uri="{FF2B5EF4-FFF2-40B4-BE49-F238E27FC236}">
                <a16:creationId xmlns:a16="http://schemas.microsoft.com/office/drawing/2014/main" id="{6DDFB6A0-C752-C079-79C6-E71FF5DA9F4B}"/>
              </a:ext>
            </a:extLst>
          </p:cNvPr>
          <p:cNvSpPr/>
          <p:nvPr/>
        </p:nvSpPr>
        <p:spPr>
          <a:xfrm>
            <a:off x="6992472" y="4155438"/>
            <a:ext cx="4876800" cy="2088779"/>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de-AT">
                <a:solidFill>
                  <a:srgbClr val="787878"/>
                </a:solidFill>
              </a:rPr>
              <a:t>Prehistoric genetic (and linguistic?) groups:</a:t>
            </a:r>
            <a:endParaRPr lang="en-US">
              <a:solidFill>
                <a:srgbClr val="787878"/>
              </a:solidFill>
            </a:endParaRPr>
          </a:p>
          <a:p>
            <a:pPr marL="285750" indent="-285750">
              <a:spcAft>
                <a:spcPts val="600"/>
              </a:spcAft>
              <a:buFont typeface="Wingdings" panose="05000000000000000000" pitchFamily="2" charset="2"/>
              <a:buChar char="§"/>
            </a:pPr>
            <a:r>
              <a:rPr lang="en-US">
                <a:solidFill>
                  <a:schemeClr val="tx1"/>
                </a:solidFill>
              </a:rPr>
              <a:t>Western Hunter-Gatherers (WHG)</a:t>
            </a:r>
          </a:p>
          <a:p>
            <a:pPr marL="285750" indent="-285750">
              <a:spcAft>
                <a:spcPts val="600"/>
              </a:spcAft>
              <a:buFont typeface="Wingdings" panose="05000000000000000000" pitchFamily="2" charset="2"/>
              <a:buChar char="§"/>
            </a:pPr>
            <a:r>
              <a:rPr lang="en-US">
                <a:solidFill>
                  <a:schemeClr val="tx1"/>
                </a:solidFill>
              </a:rPr>
              <a:t>Eastern Hunter-Gatherers (EHG; </a:t>
            </a:r>
            <a:r>
              <a:rPr lang="en-US">
                <a:solidFill>
                  <a:schemeClr val="tx1"/>
                </a:solidFill>
                <a:sym typeface="Wingdings 3" panose="05040102010807070707" pitchFamily="18" charset="2"/>
              </a:rPr>
              <a:t> IE?</a:t>
            </a:r>
            <a:r>
              <a:rPr lang="en-US">
                <a:solidFill>
                  <a:schemeClr val="tx1"/>
                </a:solidFill>
              </a:rPr>
              <a:t>)</a:t>
            </a:r>
          </a:p>
          <a:p>
            <a:pPr marL="285750" indent="-285750">
              <a:spcAft>
                <a:spcPts val="600"/>
              </a:spcAft>
              <a:buFont typeface="Wingdings" panose="05000000000000000000" pitchFamily="2" charset="2"/>
              <a:buChar char="§"/>
            </a:pPr>
            <a:r>
              <a:rPr lang="en-US">
                <a:solidFill>
                  <a:schemeClr val="tx1"/>
                </a:solidFill>
              </a:rPr>
              <a:t>Early European Farmers (EEF; ‘Avidic’)</a:t>
            </a:r>
          </a:p>
          <a:p>
            <a:pPr marL="285750" indent="-285750">
              <a:spcAft>
                <a:spcPts val="600"/>
              </a:spcAft>
              <a:buFont typeface="Wingdings" panose="05000000000000000000" pitchFamily="2" charset="2"/>
              <a:buChar char="§"/>
            </a:pPr>
            <a:r>
              <a:rPr lang="en-US">
                <a:solidFill>
                  <a:schemeClr val="tx1"/>
                </a:solidFill>
              </a:rPr>
              <a:t>Steppe ancestry (IE)</a:t>
            </a:r>
          </a:p>
        </p:txBody>
      </p:sp>
    </p:spTree>
    <p:extLst>
      <p:ext uri="{BB962C8B-B14F-4D97-AF65-F5344CB8AC3E}">
        <p14:creationId xmlns:p14="http://schemas.microsoft.com/office/powerpoint/2010/main" val="1629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0"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Neolithic Early European Farmers	</a:t>
            </a:r>
          </a:p>
        </p:txBody>
      </p:sp>
      <p:sp>
        <p:nvSpPr>
          <p:cNvPr id="2" name="Rechteck: abgerundete Ecken 1">
            <a:extLst>
              <a:ext uri="{FF2B5EF4-FFF2-40B4-BE49-F238E27FC236}">
                <a16:creationId xmlns:a16="http://schemas.microsoft.com/office/drawing/2014/main" id="{ECE24636-B607-15FE-5FCE-3DEB0726E3B5}"/>
              </a:ext>
            </a:extLst>
          </p:cNvPr>
          <p:cNvSpPr/>
          <p:nvPr/>
        </p:nvSpPr>
        <p:spPr>
          <a:xfrm>
            <a:off x="361182" y="815788"/>
            <a:ext cx="5442459" cy="568362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spcAft>
                <a:spcPts val="600"/>
              </a:spcAft>
            </a:pPr>
            <a:r>
              <a:rPr lang="en-IE" sz="1800">
                <a:solidFill>
                  <a:schemeClr val="bg1">
                    <a:lumMod val="50000"/>
                  </a:schemeClr>
                </a:solidFill>
                <a:effectLst/>
                <a:ea typeface="Calibri" panose="020F0502020204030204" pitchFamily="34" charset="0"/>
                <a:cs typeface="Times New Roman" panose="02020603050405020304" pitchFamily="18" charset="0"/>
              </a:rPr>
              <a:t>The language of the Early European Farmers:</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numerous loans into European languages</a:t>
            </a: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Schrijver 1997: formal criteria for identifying loans</a:t>
            </a:r>
          </a:p>
          <a:p>
            <a:pPr marL="742950" lvl="1" indent="-285750">
              <a:spcAft>
                <a:spcPts val="6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bird names, agricultural products</a:t>
            </a:r>
          </a:p>
          <a:p>
            <a:pPr marL="742950" lvl="1" indent="-285750">
              <a:spcAft>
                <a:spcPts val="1200"/>
              </a:spcAft>
              <a:buFont typeface="Arial" panose="020B0604020202020204" pitchFamily="34" charset="0"/>
              <a:buChar char="•"/>
            </a:pPr>
            <a:r>
              <a:rPr lang="en-IE" i="1">
                <a:solidFill>
                  <a:schemeClr val="tx1"/>
                </a:solidFill>
                <a:ea typeface="Calibri" panose="020F0502020204030204" pitchFamily="34" charset="0"/>
                <a:cs typeface="Times New Roman" panose="02020603050405020304" pitchFamily="18" charset="0"/>
              </a:rPr>
              <a:t>a</a:t>
            </a:r>
            <a:r>
              <a:rPr lang="en-IE">
                <a:solidFill>
                  <a:schemeClr val="tx1"/>
                </a:solidFill>
                <a:ea typeface="Calibri" panose="020F0502020204030204" pitchFamily="34" charset="0"/>
                <a:cs typeface="Times New Roman" panose="02020603050405020304" pitchFamily="18" charset="0"/>
              </a:rPr>
              <a:t>-prefix with </a:t>
            </a:r>
            <a:r>
              <a:rPr lang="en-IE" i="1">
                <a:solidFill>
                  <a:schemeClr val="tx1"/>
                </a:solidFill>
                <a:ea typeface="Calibri" panose="020F0502020204030204" pitchFamily="34" charset="0"/>
                <a:cs typeface="Times New Roman" panose="02020603050405020304" pitchFamily="18" charset="0"/>
              </a:rPr>
              <a:t>ablaut</a:t>
            </a:r>
            <a:r>
              <a:rPr lang="en-IE">
                <a:solidFill>
                  <a:schemeClr val="tx1"/>
                </a:solidFill>
                <a:ea typeface="Calibri" panose="020F0502020204030204" pitchFamily="34" charset="0"/>
                <a:cs typeface="Times New Roman" panose="02020603050405020304" pitchFamily="18" charset="0"/>
              </a:rPr>
              <a:t>-like behaviour</a:t>
            </a:r>
          </a:p>
          <a:p>
            <a:pPr marL="285750" indent="-285750">
              <a:spcAft>
                <a:spcPts val="1200"/>
              </a:spcAft>
              <a:buFont typeface="Wingdings" panose="05000000000000000000" pitchFamily="2" charset="2"/>
              <a:buChar char="§"/>
            </a:pPr>
            <a:r>
              <a:rPr lang="de-AT">
                <a:solidFill>
                  <a:schemeClr val="tx1"/>
                </a:solidFill>
                <a:effectLst/>
                <a:ea typeface="Calibri" panose="020F0502020204030204" pitchFamily="34" charset="0"/>
                <a:cs typeface="Times New Roman" panose="02020603050405020304" pitchFamily="18" charset="0"/>
              </a:rPr>
              <a:t>referred to as:</a:t>
            </a:r>
            <a:r>
              <a:rPr lang="en-US">
                <a:solidFill>
                  <a:schemeClr val="tx1"/>
                </a:solidFill>
                <a:effectLst/>
                <a:ea typeface="Calibri" panose="020F0502020204030204" pitchFamily="34" charset="0"/>
                <a:cs typeface="Times New Roman" panose="02020603050405020304" pitchFamily="18" charset="0"/>
              </a:rPr>
              <a:t> </a:t>
            </a: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‘language of the bird names’ (</a:t>
            </a:r>
            <a:r>
              <a:rPr lang="en-IE">
                <a:solidFill>
                  <a:schemeClr val="tx1"/>
                </a:solidFill>
                <a:effectLst/>
                <a:ea typeface="Calibri" panose="020F0502020204030204" pitchFamily="34" charset="0"/>
                <a:cs typeface="Times New Roman" panose="02020603050405020304" pitchFamily="18" charset="0"/>
              </a:rPr>
              <a:t>Schrijver 2001)</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‘Avidic’ (</a:t>
            </a:r>
            <a:r>
              <a:rPr lang="en-US">
                <a:solidFill>
                  <a:schemeClr val="tx1"/>
                </a:solidFill>
                <a:ea typeface="Calibri" panose="020F0502020204030204" pitchFamily="34" charset="0"/>
                <a:cs typeface="Times New Roman" panose="02020603050405020304" pitchFamily="18" charset="0"/>
              </a:rPr>
              <a:t>Stifter 2010)</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a:t>
            </a:r>
            <a:r>
              <a:rPr lang="en-US" i="1">
                <a:solidFill>
                  <a:schemeClr val="tx1"/>
                </a:solidFill>
                <a:effectLst/>
                <a:ea typeface="Calibri" panose="020F0502020204030204" pitchFamily="34" charset="0"/>
                <a:cs typeface="Times New Roman" panose="02020603050405020304" pitchFamily="18" charset="0"/>
              </a:rPr>
              <a:t>a</a:t>
            </a:r>
            <a:r>
              <a:rPr lang="en-US">
                <a:solidFill>
                  <a:schemeClr val="tx1"/>
                </a:solidFill>
                <a:effectLst/>
                <a:ea typeface="Calibri" panose="020F0502020204030204" pitchFamily="34" charset="0"/>
                <a:cs typeface="Times New Roman" panose="02020603050405020304" pitchFamily="18" charset="0"/>
              </a:rPr>
              <a:t>-prefix language’ </a:t>
            </a: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Schrijver 2018: related with Hattic, Minoan and Sumerian?</a:t>
            </a:r>
          </a:p>
          <a:p>
            <a:pPr marL="285750" indent="-285750">
              <a:spcAft>
                <a:spcPts val="1200"/>
              </a:spcAft>
              <a:buFont typeface="Wingdings" panose="05000000000000000000" pitchFamily="2" charset="2"/>
              <a:buChar char="§"/>
            </a:pPr>
            <a:r>
              <a:rPr lang="en-US">
                <a:solidFill>
                  <a:schemeClr val="tx1"/>
                </a:solidFill>
                <a:ea typeface="Calibri" panose="020F0502020204030204" pitchFamily="34" charset="0"/>
                <a:cs typeface="Times New Roman" panose="02020603050405020304" pitchFamily="18" charset="0"/>
              </a:rPr>
              <a:t>Kroonen et al. 2017-: agricultural terminology</a:t>
            </a:r>
          </a:p>
        </p:txBody>
      </p:sp>
      <p:pic>
        <p:nvPicPr>
          <p:cNvPr id="4" name="Grafik 3">
            <a:extLst>
              <a:ext uri="{FF2B5EF4-FFF2-40B4-BE49-F238E27FC236}">
                <a16:creationId xmlns:a16="http://schemas.microsoft.com/office/drawing/2014/main" id="{10829927-25C9-4F88-517B-D17F04201B4A}"/>
              </a:ext>
            </a:extLst>
          </p:cNvPr>
          <p:cNvPicPr>
            <a:picLocks noChangeAspect="1"/>
          </p:cNvPicPr>
          <p:nvPr/>
        </p:nvPicPr>
        <p:blipFill>
          <a:blip r:embed="rId3"/>
          <a:stretch>
            <a:fillRect/>
          </a:stretch>
        </p:blipFill>
        <p:spPr>
          <a:xfrm>
            <a:off x="7790329" y="815788"/>
            <a:ext cx="4040489" cy="2552254"/>
          </a:xfrm>
          <a:prstGeom prst="rect">
            <a:avLst/>
          </a:prstGeom>
        </p:spPr>
      </p:pic>
      <p:sp>
        <p:nvSpPr>
          <p:cNvPr id="5" name="TextBox 3">
            <a:extLst>
              <a:ext uri="{FF2B5EF4-FFF2-40B4-BE49-F238E27FC236}">
                <a16:creationId xmlns:a16="http://schemas.microsoft.com/office/drawing/2014/main" id="{5DFFDDE5-75EE-F400-2EE2-122B136461AD}"/>
              </a:ext>
            </a:extLst>
          </p:cNvPr>
          <p:cNvSpPr txBox="1"/>
          <p:nvPr/>
        </p:nvSpPr>
        <p:spPr>
          <a:xfrm>
            <a:off x="7790329" y="3503846"/>
            <a:ext cx="4262507" cy="584775"/>
          </a:xfrm>
          <a:prstGeom prst="rect">
            <a:avLst/>
          </a:prstGeom>
          <a:solidFill>
            <a:schemeClr val="bg1">
              <a:lumMod val="75000"/>
            </a:schemeClr>
          </a:solidFill>
          <a:ln>
            <a:solidFill>
              <a:schemeClr val="accent1">
                <a:shade val="50000"/>
              </a:schemeClr>
            </a:solidFill>
          </a:ln>
        </p:spPr>
        <p:txBody>
          <a:bodyPr wrap="square" rtlCol="0">
            <a:spAutoFit/>
          </a:bodyPr>
          <a:lstStyle/>
          <a:p>
            <a:r>
              <a:rPr lang="de-AT" sz="1600" b="1">
                <a:solidFill>
                  <a:schemeClr val="bg1">
                    <a:lumMod val="50000"/>
                  </a:schemeClr>
                </a:solidFill>
              </a:rPr>
              <a:t>Birds</a:t>
            </a:r>
          </a:p>
          <a:p>
            <a:r>
              <a:rPr lang="de-AT" sz="1600" b="1" i="1">
                <a:solidFill>
                  <a:schemeClr val="bg1">
                    <a:lumMod val="50000"/>
                  </a:schemeClr>
                </a:solidFill>
                <a:effectLst/>
                <a:latin typeface="normal"/>
              </a:rPr>
              <a:t>T</a:t>
            </a:r>
            <a:r>
              <a:rPr lang="en-US" sz="1600" b="0" i="1">
                <a:solidFill>
                  <a:schemeClr val="bg1">
                    <a:lumMod val="50000"/>
                  </a:schemeClr>
                </a:solidFill>
                <a:effectLst/>
                <a:latin typeface="normal"/>
              </a:rPr>
              <a:t>he Táin. A flock of birds</a:t>
            </a:r>
            <a:r>
              <a:rPr lang="en-US" sz="1600" b="0" i="0">
                <a:solidFill>
                  <a:schemeClr val="bg1">
                    <a:lumMod val="50000"/>
                  </a:schemeClr>
                </a:solidFill>
                <a:effectLst/>
                <a:latin typeface="normal"/>
              </a:rPr>
              <a:t>, Louis le Brocquy (1969)</a:t>
            </a:r>
            <a:endParaRPr lang="en-IE" sz="1600">
              <a:solidFill>
                <a:schemeClr val="bg1">
                  <a:lumMod val="50000"/>
                </a:schemeClr>
              </a:solidFill>
            </a:endParaRPr>
          </a:p>
        </p:txBody>
      </p:sp>
      <p:pic>
        <p:nvPicPr>
          <p:cNvPr id="6" name="Picture 10">
            <a:extLst>
              <a:ext uri="{FF2B5EF4-FFF2-40B4-BE49-F238E27FC236}">
                <a16:creationId xmlns:a16="http://schemas.microsoft.com/office/drawing/2014/main" id="{031B4829-FBB7-D9FB-E2EC-24A407D1A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412969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A4DD5-72D4-08FA-110E-D74F6D620D1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E71C1DD0-2F43-42F4-0247-94A7CA82568F}"/>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Britain &amp; Ireland	</a:t>
            </a:r>
          </a:p>
        </p:txBody>
      </p:sp>
      <p:pic>
        <p:nvPicPr>
          <p:cNvPr id="9" name="Grafik 8">
            <a:extLst>
              <a:ext uri="{FF2B5EF4-FFF2-40B4-BE49-F238E27FC236}">
                <a16:creationId xmlns:a16="http://schemas.microsoft.com/office/drawing/2014/main" id="{60082CCD-05B8-9804-3DD0-CD702314D932}"/>
              </a:ext>
            </a:extLst>
          </p:cNvPr>
          <p:cNvPicPr>
            <a:picLocks noChangeAspect="1"/>
          </p:cNvPicPr>
          <p:nvPr/>
        </p:nvPicPr>
        <p:blipFill>
          <a:blip r:embed="rId3"/>
          <a:stretch>
            <a:fillRect/>
          </a:stretch>
        </p:blipFill>
        <p:spPr>
          <a:xfrm>
            <a:off x="255886" y="866820"/>
            <a:ext cx="5539959" cy="3280548"/>
          </a:xfrm>
          <a:prstGeom prst="rect">
            <a:avLst/>
          </a:prstGeom>
        </p:spPr>
      </p:pic>
      <p:sp>
        <p:nvSpPr>
          <p:cNvPr id="10" name="Textfeld 9">
            <a:extLst>
              <a:ext uri="{FF2B5EF4-FFF2-40B4-BE49-F238E27FC236}">
                <a16:creationId xmlns:a16="http://schemas.microsoft.com/office/drawing/2014/main" id="{2B6C6FCC-9BC0-0C26-8F47-081F1ED7C48E}"/>
              </a:ext>
            </a:extLst>
          </p:cNvPr>
          <p:cNvSpPr txBox="1"/>
          <p:nvPr/>
        </p:nvSpPr>
        <p:spPr>
          <a:xfrm>
            <a:off x="255886" y="4245002"/>
            <a:ext cx="2834461" cy="338554"/>
          </a:xfrm>
          <a:prstGeom prst="rect">
            <a:avLst/>
          </a:prstGeom>
          <a:solidFill>
            <a:schemeClr val="bg1">
              <a:lumMod val="85000"/>
            </a:schemeClr>
          </a:solidFill>
        </p:spPr>
        <p:txBody>
          <a:bodyPr wrap="square" rtlCol="0">
            <a:spAutoFit/>
          </a:bodyPr>
          <a:lstStyle/>
          <a:p>
            <a:r>
              <a:rPr lang="en-IE" sz="1600"/>
              <a:t>Illustration: Patterson 2022</a:t>
            </a:r>
          </a:p>
        </p:txBody>
      </p:sp>
      <p:pic>
        <p:nvPicPr>
          <p:cNvPr id="2" name="Picture 10">
            <a:extLst>
              <a:ext uri="{FF2B5EF4-FFF2-40B4-BE49-F238E27FC236}">
                <a16:creationId xmlns:a16="http://schemas.microsoft.com/office/drawing/2014/main" id="{1D675682-5032-C78D-548C-891B95010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graphicFrame>
        <p:nvGraphicFramePr>
          <p:cNvPr id="4" name="Tabelle 3">
            <a:extLst>
              <a:ext uri="{FF2B5EF4-FFF2-40B4-BE49-F238E27FC236}">
                <a16:creationId xmlns:a16="http://schemas.microsoft.com/office/drawing/2014/main" id="{1033295E-F129-8E3A-DB51-EA66148EED65}"/>
              </a:ext>
            </a:extLst>
          </p:cNvPr>
          <p:cNvGraphicFramePr>
            <a:graphicFrameLocks noGrp="1"/>
          </p:cNvGraphicFramePr>
          <p:nvPr>
            <p:extLst>
              <p:ext uri="{D42A27DB-BD31-4B8C-83A1-F6EECF244321}">
                <p14:modId xmlns:p14="http://schemas.microsoft.com/office/powerpoint/2010/main" val="1964745952"/>
              </p:ext>
            </p:extLst>
          </p:nvPr>
        </p:nvGraphicFramePr>
        <p:xfrm>
          <a:off x="5943600" y="866820"/>
          <a:ext cx="6064684" cy="4577080"/>
        </p:xfrm>
        <a:graphic>
          <a:graphicData uri="http://schemas.openxmlformats.org/drawingml/2006/table">
            <a:tbl>
              <a:tblPr firstRow="1" bandRow="1">
                <a:tableStyleId>{93296810-A885-4BE3-A3E7-6D5BEEA58F35}</a:tableStyleId>
              </a:tblPr>
              <a:tblGrid>
                <a:gridCol w="1156996">
                  <a:extLst>
                    <a:ext uri="{9D8B030D-6E8A-4147-A177-3AD203B41FA5}">
                      <a16:colId xmlns:a16="http://schemas.microsoft.com/office/drawing/2014/main" val="3676081333"/>
                    </a:ext>
                  </a:extLst>
                </a:gridCol>
                <a:gridCol w="1096588">
                  <a:extLst>
                    <a:ext uri="{9D8B030D-6E8A-4147-A177-3AD203B41FA5}">
                      <a16:colId xmlns:a16="http://schemas.microsoft.com/office/drawing/2014/main" val="2582569088"/>
                    </a:ext>
                  </a:extLst>
                </a:gridCol>
                <a:gridCol w="1068114">
                  <a:extLst>
                    <a:ext uri="{9D8B030D-6E8A-4147-A177-3AD203B41FA5}">
                      <a16:colId xmlns:a16="http://schemas.microsoft.com/office/drawing/2014/main" val="2421521190"/>
                    </a:ext>
                  </a:extLst>
                </a:gridCol>
                <a:gridCol w="1502229">
                  <a:extLst>
                    <a:ext uri="{9D8B030D-6E8A-4147-A177-3AD203B41FA5}">
                      <a16:colId xmlns:a16="http://schemas.microsoft.com/office/drawing/2014/main" val="3410537712"/>
                    </a:ext>
                  </a:extLst>
                </a:gridCol>
                <a:gridCol w="1240757">
                  <a:extLst>
                    <a:ext uri="{9D8B030D-6E8A-4147-A177-3AD203B41FA5}">
                      <a16:colId xmlns:a16="http://schemas.microsoft.com/office/drawing/2014/main" val="1654888439"/>
                    </a:ext>
                  </a:extLst>
                </a:gridCol>
              </a:tblGrid>
              <a:tr h="370840">
                <a:tc>
                  <a:txBody>
                    <a:bodyPr/>
                    <a:lstStyle/>
                    <a:p>
                      <a:endParaRPr lang="en-IE" sz="1600"/>
                    </a:p>
                  </a:txBody>
                  <a:tcPr marL="36000" marR="36000"/>
                </a:tc>
                <a:tc>
                  <a:txBody>
                    <a:bodyPr/>
                    <a:lstStyle/>
                    <a:p>
                      <a:r>
                        <a:rPr lang="en-IE" sz="1600"/>
                        <a:t>Greek</a:t>
                      </a:r>
                    </a:p>
                  </a:txBody>
                  <a:tcPr marL="36000" marR="36000"/>
                </a:tc>
                <a:tc>
                  <a:txBody>
                    <a:bodyPr/>
                    <a:lstStyle/>
                    <a:p>
                      <a:r>
                        <a:rPr lang="en-IE" sz="1600"/>
                        <a:t>Lat.</a:t>
                      </a:r>
                    </a:p>
                  </a:txBody>
                  <a:tcPr marL="36000" marR="36000">
                    <a:lnR w="12700" cap="flat" cmpd="sng" algn="ctr">
                      <a:solidFill>
                        <a:schemeClr val="tx1"/>
                      </a:solidFill>
                      <a:prstDash val="solid"/>
                      <a:round/>
                      <a:headEnd type="none" w="med" len="med"/>
                      <a:tailEnd type="none" w="med" len="med"/>
                    </a:lnR>
                  </a:tcPr>
                </a:tc>
                <a:tc>
                  <a:txBody>
                    <a:bodyPr/>
                    <a:lstStyle/>
                    <a:p>
                      <a:r>
                        <a:rPr lang="en-IE" sz="1600"/>
                        <a:t>Celt.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IE" sz="1600"/>
                        <a:t>Germ.</a:t>
                      </a:r>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0571295"/>
                  </a:ext>
                </a:extLst>
              </a:tr>
              <a:tr h="370840">
                <a:tc>
                  <a:txBody>
                    <a:bodyPr/>
                    <a:lstStyle/>
                    <a:p>
                      <a:r>
                        <a:rPr lang="en-IE" sz="1600"/>
                        <a:t>*</a:t>
                      </a:r>
                      <a:r>
                        <a:rPr lang="en-IE" sz="1600" b="1" i="1"/>
                        <a:t>mesVl-</a:t>
                      </a:r>
                    </a:p>
                    <a:p>
                      <a:r>
                        <a:rPr lang="en-IE" sz="1600"/>
                        <a:t>‘blackbird’</a:t>
                      </a:r>
                    </a:p>
                  </a:txBody>
                  <a:tcPr marL="36000" marR="36000"/>
                </a:tc>
                <a:tc>
                  <a:txBody>
                    <a:bodyPr/>
                    <a:lstStyle/>
                    <a:p>
                      <a:endParaRPr lang="en-IE" sz="1600"/>
                    </a:p>
                  </a:txBody>
                  <a:tcPr marL="36000" marR="36000"/>
                </a:tc>
                <a:tc>
                  <a:txBody>
                    <a:bodyPr/>
                    <a:lstStyle/>
                    <a:p>
                      <a:r>
                        <a:rPr lang="en-IE" sz="1600"/>
                        <a:t>*</a:t>
                      </a:r>
                      <a:r>
                        <a:rPr lang="en-IE" sz="1600" b="1" i="1"/>
                        <a:t>mesVl-</a:t>
                      </a:r>
                      <a:r>
                        <a:rPr lang="en-IE" sz="1600" i="1"/>
                        <a:t> </a:t>
                      </a:r>
                      <a:r>
                        <a:rPr lang="en-IE" sz="1600"/>
                        <a:t>&gt;</a:t>
                      </a:r>
                    </a:p>
                    <a:p>
                      <a:r>
                        <a:rPr lang="en-IE" sz="1600" i="1"/>
                        <a:t>merula</a:t>
                      </a:r>
                    </a:p>
                  </a:txBody>
                  <a:tcPr marL="36000" marR="36000">
                    <a:lnR w="12700" cap="flat" cmpd="sng" algn="ctr">
                      <a:solidFill>
                        <a:schemeClr val="tx1"/>
                      </a:solidFill>
                      <a:prstDash val="solid"/>
                      <a:round/>
                      <a:headEnd type="none" w="med" len="med"/>
                      <a:tailEnd type="none" w="med" len="med"/>
                    </a:lnR>
                  </a:tcPr>
                </a:tc>
                <a:tc>
                  <a:txBody>
                    <a:bodyPr/>
                    <a:lstStyle/>
                    <a:p>
                      <a:r>
                        <a:rPr lang="en-IE" sz="1600"/>
                        <a:t>*</a:t>
                      </a:r>
                      <a:r>
                        <a:rPr lang="en-IE" sz="1600" b="1" i="1"/>
                        <a:t>mesal</a:t>
                      </a:r>
                      <a:r>
                        <a:rPr lang="en-IE" sz="1600" i="1"/>
                        <a:t>(s)k- </a:t>
                      </a:r>
                      <a:r>
                        <a:rPr lang="en-IE" sz="1600"/>
                        <a:t>&gt;</a:t>
                      </a:r>
                    </a:p>
                    <a:p>
                      <a:r>
                        <a:rPr lang="en-IE" sz="1600"/>
                        <a:t>W </a:t>
                      </a:r>
                      <a:r>
                        <a:rPr lang="en-IE" sz="1600" i="1"/>
                        <a:t>mwyalch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E" sz="1600"/>
                        <a:t>*</a:t>
                      </a:r>
                      <a:r>
                        <a:rPr lang="en-IE" sz="1600" b="1" i="1"/>
                        <a:t>a-msl-</a:t>
                      </a:r>
                      <a:r>
                        <a:rPr lang="en-IE" sz="1600"/>
                        <a:t> &gt;</a:t>
                      </a:r>
                    </a:p>
                    <a:p>
                      <a:r>
                        <a:rPr lang="en-IE" sz="1600"/>
                        <a:t>OHG </a:t>
                      </a:r>
                      <a:r>
                        <a:rPr lang="en-IE" sz="1600" i="1"/>
                        <a:t>amsala</a:t>
                      </a:r>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88292943"/>
                  </a:ext>
                </a:extLst>
              </a:tr>
              <a:tr h="370840">
                <a:tc>
                  <a:txBody>
                    <a:bodyPr/>
                    <a:lstStyle/>
                    <a:p>
                      <a:r>
                        <a:rPr lang="en-IE" sz="1600"/>
                        <a:t>*</a:t>
                      </a:r>
                      <a:r>
                        <a:rPr lang="en-IE" sz="1600" b="1" i="1"/>
                        <a:t>rap-</a:t>
                      </a:r>
                    </a:p>
                    <a:p>
                      <a:r>
                        <a:rPr lang="en-IE" sz="1600"/>
                        <a:t>‘turnip’</a:t>
                      </a:r>
                    </a:p>
                  </a:txBody>
                  <a:tcPr marL="36000" marR="36000"/>
                </a:tc>
                <a:tc>
                  <a:txBody>
                    <a:bodyPr/>
                    <a:lstStyle/>
                    <a:p>
                      <a:r>
                        <a:rPr lang="en-IE" sz="1600"/>
                        <a:t>*</a:t>
                      </a:r>
                      <a:r>
                        <a:rPr lang="en-IE" sz="1600" b="1" i="1"/>
                        <a:t>rapʰ-</a:t>
                      </a:r>
                      <a:r>
                        <a:rPr lang="en-IE" sz="1600"/>
                        <a:t> &gt;</a:t>
                      </a:r>
                    </a:p>
                    <a:p>
                      <a:r>
                        <a:rPr lang="en-IE" sz="1600" i="1"/>
                        <a:t>rháphus, rháphanos</a:t>
                      </a:r>
                    </a:p>
                  </a:txBody>
                  <a:tcPr marL="36000" marR="36000"/>
                </a:tc>
                <a:tc>
                  <a:txBody>
                    <a:bodyPr/>
                    <a:lstStyle/>
                    <a:p>
                      <a:r>
                        <a:rPr lang="en-IE" sz="1600"/>
                        <a:t>*</a:t>
                      </a:r>
                      <a:r>
                        <a:rPr lang="en-IE" sz="1600" b="1" i="1"/>
                        <a:t>rāp-</a:t>
                      </a:r>
                      <a:r>
                        <a:rPr lang="en-IE" sz="1600" i="1"/>
                        <a:t> </a:t>
                      </a:r>
                      <a:r>
                        <a:rPr lang="en-IE" sz="1600"/>
                        <a:t>&gt;</a:t>
                      </a:r>
                    </a:p>
                    <a:p>
                      <a:r>
                        <a:rPr lang="en-IE" sz="1600" i="1"/>
                        <a:t>rāpum</a:t>
                      </a:r>
                    </a:p>
                  </a:txBody>
                  <a:tcPr marL="36000" marR="36000">
                    <a:lnR w="12700" cap="flat" cmpd="sng" algn="ctr">
                      <a:solidFill>
                        <a:schemeClr val="tx1"/>
                      </a:solidFill>
                      <a:prstDash val="solid"/>
                      <a:round/>
                      <a:headEnd type="none" w="med" len="med"/>
                      <a:tailEnd type="none" w="med" len="med"/>
                    </a:lnR>
                  </a:tcPr>
                </a:tc>
                <a:tc>
                  <a:txBody>
                    <a:bodyPr/>
                    <a:lstStyle/>
                    <a:p>
                      <a:r>
                        <a:rPr lang="en-IE" sz="1600"/>
                        <a:t>*</a:t>
                      </a:r>
                      <a:r>
                        <a:rPr lang="en-IE" sz="1600" b="1" i="1"/>
                        <a:t>a-rp-</a:t>
                      </a:r>
                      <a:r>
                        <a:rPr lang="en-IE" sz="1600"/>
                        <a:t> &gt;&gt; *</a:t>
                      </a:r>
                      <a:r>
                        <a:rPr lang="en-IE" sz="1600" i="1"/>
                        <a:t>arb- </a:t>
                      </a:r>
                      <a:r>
                        <a:rPr lang="en-IE" sz="1600"/>
                        <a:t>&gt; W </a:t>
                      </a:r>
                      <a:r>
                        <a:rPr lang="en-IE" sz="1600" i="1"/>
                        <a:t>erfin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E" sz="1600"/>
                        <a:t>*</a:t>
                      </a:r>
                      <a:r>
                        <a:rPr lang="en-IE" sz="1600" b="1" i="1"/>
                        <a:t>rāp-</a:t>
                      </a:r>
                      <a:r>
                        <a:rPr lang="en-IE" sz="1600" i="1"/>
                        <a:t> </a:t>
                      </a:r>
                      <a:r>
                        <a:rPr lang="en-IE" sz="1600"/>
                        <a:t>&gt; *</a:t>
                      </a:r>
                      <a:r>
                        <a:rPr lang="en-IE" sz="1600" i="1"/>
                        <a:t>rōb-</a:t>
                      </a:r>
                    </a:p>
                    <a:p>
                      <a:r>
                        <a:rPr lang="en-IE" sz="1600"/>
                        <a:t>OHG </a:t>
                      </a:r>
                      <a:r>
                        <a:rPr lang="en-IE" sz="1600" i="1"/>
                        <a:t>ruoba</a:t>
                      </a:r>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9157946"/>
                  </a:ext>
                </a:extLst>
              </a:tr>
              <a:tr h="370840">
                <a:tc>
                  <a:txBody>
                    <a:bodyPr/>
                    <a:lstStyle/>
                    <a:p>
                      <a:r>
                        <a:rPr lang="en-IE" sz="1600"/>
                        <a:t>*</a:t>
                      </a:r>
                      <a:r>
                        <a:rPr lang="en-IE" sz="1600" b="1"/>
                        <a:t>mab- </a:t>
                      </a:r>
                      <a:r>
                        <a:rPr lang="en-IE" sz="1600"/>
                        <a:t>‘raspberry’</a:t>
                      </a:r>
                    </a:p>
                  </a:txBody>
                  <a:tcPr marL="36000" marR="36000"/>
                </a:tc>
                <a:tc>
                  <a:txBody>
                    <a:bodyPr/>
                    <a:lstStyle/>
                    <a:p>
                      <a:endParaRPr lang="en-IE" sz="1600" i="1"/>
                    </a:p>
                  </a:txBody>
                  <a:tcPr marL="36000" marR="36000"/>
                </a:tc>
                <a:tc>
                  <a:txBody>
                    <a:bodyPr/>
                    <a:lstStyle/>
                    <a:p>
                      <a:endParaRPr lang="en-IE" sz="1600" i="1"/>
                    </a:p>
                  </a:txBody>
                  <a:tcPr marL="36000" marR="36000">
                    <a:lnR w="12700" cap="flat" cmpd="sng" algn="ctr">
                      <a:solidFill>
                        <a:schemeClr val="tx1"/>
                      </a:solidFill>
                      <a:prstDash val="solid"/>
                      <a:round/>
                      <a:headEnd type="none" w="med" len="med"/>
                      <a:tailEnd type="none" w="med" len="med"/>
                    </a:lnR>
                  </a:tcPr>
                </a:tc>
                <a:tc>
                  <a:txBody>
                    <a:bodyPr/>
                    <a:lstStyle/>
                    <a:p>
                      <a:r>
                        <a:rPr lang="en-IE" sz="1600" i="1"/>
                        <a:t>*</a:t>
                      </a:r>
                      <a:r>
                        <a:rPr lang="en-IE" sz="1600" b="1" i="1"/>
                        <a:t>mab-</a:t>
                      </a:r>
                      <a:r>
                        <a:rPr lang="en-IE" sz="1600" i="0"/>
                        <a:t>/</a:t>
                      </a:r>
                      <a:r>
                        <a:rPr lang="en-IE" sz="1600" i="1"/>
                        <a:t>*</a:t>
                      </a:r>
                      <a:r>
                        <a:rPr lang="en-IE" sz="1600" b="1" i="1"/>
                        <a:t>a-mb-</a:t>
                      </a:r>
                      <a:r>
                        <a:rPr lang="en-IE" sz="1600" i="1"/>
                        <a:t> </a:t>
                      </a:r>
                      <a:r>
                        <a:rPr lang="en-IE" sz="1600" i="0"/>
                        <a:t>&gt; W </a:t>
                      </a:r>
                      <a:r>
                        <a:rPr lang="en-IE" sz="1600" i="1"/>
                        <a:t>mafon</a:t>
                      </a:r>
                      <a:r>
                        <a:rPr lang="en-IE" sz="1600" i="0"/>
                        <a:t>, MFr. </a:t>
                      </a:r>
                      <a:r>
                        <a:rPr lang="en-IE" sz="1600" i="1"/>
                        <a:t>ampe</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IE" sz="1600" i="1"/>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86746289"/>
                  </a:ext>
                </a:extLst>
              </a:tr>
              <a:tr h="370840">
                <a:tc>
                  <a:txBody>
                    <a:bodyPr/>
                    <a:lstStyle/>
                    <a:p>
                      <a:r>
                        <a:rPr lang="en-IE" sz="1600"/>
                        <a:t>*</a:t>
                      </a:r>
                      <a:r>
                        <a:rPr lang="en-IE" sz="1600" b="1" i="1"/>
                        <a:t>lisk-, *lVsk- </a:t>
                      </a:r>
                      <a:r>
                        <a:rPr lang="en-IE" sz="1600"/>
                        <a:t>‘sedge, iris’</a:t>
                      </a:r>
                    </a:p>
                  </a:txBody>
                  <a:tcPr marL="36000" marR="36000"/>
                </a:tc>
                <a:tc>
                  <a:txBody>
                    <a:bodyPr/>
                    <a:lstStyle/>
                    <a:p>
                      <a:endParaRPr lang="en-IE" sz="1600" i="1"/>
                    </a:p>
                  </a:txBody>
                  <a:tcPr marL="36000" marR="36000"/>
                </a:tc>
                <a:tc>
                  <a:txBody>
                    <a:bodyPr/>
                    <a:lstStyle/>
                    <a:p>
                      <a:r>
                        <a:rPr lang="en-IE" sz="1600" i="1"/>
                        <a:t>*</a:t>
                      </a:r>
                      <a:r>
                        <a:rPr lang="en-IE" sz="1600" b="1" i="1"/>
                        <a:t>lisk- </a:t>
                      </a:r>
                      <a:r>
                        <a:rPr lang="en-IE" sz="1600" i="1"/>
                        <a:t>&gt;</a:t>
                      </a:r>
                    </a:p>
                    <a:p>
                      <a:r>
                        <a:rPr lang="en-IE" sz="1600" i="1"/>
                        <a:t>ML. lisca</a:t>
                      </a:r>
                    </a:p>
                  </a:txBody>
                  <a:tcPr marL="36000" marR="36000">
                    <a:lnR w="12700" cap="flat" cmpd="sng" algn="ctr">
                      <a:solidFill>
                        <a:schemeClr val="tx1"/>
                      </a:solidFill>
                      <a:prstDash val="solid"/>
                      <a:round/>
                      <a:headEnd type="none" w="med" len="med"/>
                      <a:tailEnd type="none" w="med" len="med"/>
                    </a:lnR>
                  </a:tcPr>
                </a:tc>
                <a:tc>
                  <a:txBody>
                    <a:bodyPr/>
                    <a:lstStyle/>
                    <a:p>
                      <a:r>
                        <a:rPr lang="en-IE" sz="1600" i="1"/>
                        <a:t>*</a:t>
                      </a:r>
                      <a:r>
                        <a:rPr lang="en-IE" sz="1600" b="1" i="1"/>
                        <a:t>a-lis(k)tro- </a:t>
                      </a:r>
                      <a:r>
                        <a:rPr lang="en-IE" sz="1600" i="1"/>
                        <a:t>&gt;</a:t>
                      </a:r>
                    </a:p>
                    <a:p>
                      <a:r>
                        <a:rPr lang="en-IE" sz="1600" i="0"/>
                        <a:t>OIr. </a:t>
                      </a:r>
                      <a:r>
                        <a:rPr lang="en-IE" sz="1600" i="1"/>
                        <a:t>ailestar</a:t>
                      </a:r>
                      <a:r>
                        <a:rPr lang="en-IE" sz="1600" i="0"/>
                        <a:t>, W </a:t>
                      </a:r>
                      <a:r>
                        <a:rPr lang="en-IE" sz="1600" i="1"/>
                        <a:t>elestr</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E" sz="1600" i="1"/>
                        <a:t>*</a:t>
                      </a:r>
                      <a:r>
                        <a:rPr lang="en-IE" sz="1600" b="1" i="1"/>
                        <a:t>leu̯sk- </a:t>
                      </a:r>
                      <a:r>
                        <a:rPr lang="en-IE" sz="1600" i="0"/>
                        <a:t>&gt;</a:t>
                      </a:r>
                    </a:p>
                    <a:p>
                      <a:r>
                        <a:rPr lang="en-IE" sz="1600" i="0"/>
                        <a:t>MHG </a:t>
                      </a:r>
                      <a:r>
                        <a:rPr lang="en-IE" sz="1600" i="1"/>
                        <a:t>liesche</a:t>
                      </a:r>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53516519"/>
                  </a:ext>
                </a:extLst>
              </a:tr>
              <a:tr h="370840">
                <a:tc>
                  <a:txBody>
                    <a:bodyPr/>
                    <a:lstStyle/>
                    <a:p>
                      <a:r>
                        <a:rPr lang="en-IE" sz="1600"/>
                        <a:t>*</a:t>
                      </a:r>
                      <a:r>
                        <a:rPr lang="en-IE" sz="1600" b="1" i="1"/>
                        <a:t>raud-</a:t>
                      </a:r>
                      <a:r>
                        <a:rPr lang="en-IE" sz="1600" b="1"/>
                        <a:t> </a:t>
                      </a:r>
                    </a:p>
                    <a:p>
                      <a:r>
                        <a:rPr lang="en-IE" sz="1600"/>
                        <a:t>‘ore’</a:t>
                      </a:r>
                    </a:p>
                  </a:txBody>
                  <a:tcPr marL="36000" marR="36000"/>
                </a:tc>
                <a:tc>
                  <a:txBody>
                    <a:bodyPr/>
                    <a:lstStyle/>
                    <a:p>
                      <a:endParaRPr lang="en-IE" sz="1600" i="1"/>
                    </a:p>
                  </a:txBody>
                  <a:tcPr marL="36000" marR="36000"/>
                </a:tc>
                <a:tc>
                  <a:txBody>
                    <a:bodyPr/>
                    <a:lstStyle/>
                    <a:p>
                      <a:r>
                        <a:rPr lang="en-IE" sz="1600" i="1"/>
                        <a:t>*</a:t>
                      </a:r>
                      <a:r>
                        <a:rPr lang="en-IE" sz="1600" b="1" i="1"/>
                        <a:t>raud-</a:t>
                      </a:r>
                      <a:r>
                        <a:rPr lang="en-IE" sz="1600" i="1"/>
                        <a:t> </a:t>
                      </a:r>
                      <a:r>
                        <a:rPr lang="en-IE" sz="1600" i="0"/>
                        <a:t>&gt;</a:t>
                      </a:r>
                    </a:p>
                    <a:p>
                      <a:r>
                        <a:rPr lang="en-IE" sz="1600" i="1"/>
                        <a:t>raudus</a:t>
                      </a:r>
                    </a:p>
                  </a:txBody>
                  <a:tcPr marL="36000" marR="36000">
                    <a:lnR w="12700" cap="flat" cmpd="sng" algn="ctr">
                      <a:solidFill>
                        <a:schemeClr val="tx1"/>
                      </a:solidFill>
                      <a:prstDash val="solid"/>
                      <a:round/>
                      <a:headEnd type="none" w="med" len="med"/>
                      <a:tailEnd type="none" w="med" len="med"/>
                    </a:lnR>
                  </a:tcPr>
                </a:tc>
                <a:tc>
                  <a:txBody>
                    <a:bodyPr/>
                    <a:lstStyle/>
                    <a:p>
                      <a:endParaRPr lang="en-IE" sz="1600" i="1"/>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E" sz="1600" i="1"/>
                        <a:t>*</a:t>
                      </a:r>
                      <a:r>
                        <a:rPr lang="en-IE" sz="1600" b="1" i="1"/>
                        <a:t>a-rud-</a:t>
                      </a:r>
                      <a:r>
                        <a:rPr lang="en-IE" sz="1600" b="1" i="0"/>
                        <a:t> </a:t>
                      </a:r>
                      <a:r>
                        <a:rPr lang="en-IE" sz="1600" i="0"/>
                        <a:t>&gt;</a:t>
                      </a:r>
                    </a:p>
                    <a:p>
                      <a:r>
                        <a:rPr lang="en-IE" sz="1600" i="0"/>
                        <a:t>PG *</a:t>
                      </a:r>
                      <a:r>
                        <a:rPr lang="en-IE" sz="1600" i="1"/>
                        <a:t>arut-</a:t>
                      </a:r>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1175562"/>
                  </a:ext>
                </a:extLst>
              </a:tr>
              <a:tr h="370840">
                <a:tc>
                  <a:txBody>
                    <a:bodyPr/>
                    <a:lstStyle/>
                    <a:p>
                      <a:r>
                        <a:rPr lang="en-IE" sz="1600"/>
                        <a:t>*</a:t>
                      </a:r>
                      <a:r>
                        <a:rPr lang="en-IE" sz="1600" b="1" i="1"/>
                        <a:t>tæu̯r-</a:t>
                      </a:r>
                      <a:r>
                        <a:rPr lang="en-IE" sz="1600" b="1"/>
                        <a:t> </a:t>
                      </a:r>
                    </a:p>
                    <a:p>
                      <a:r>
                        <a:rPr lang="en-IE" sz="1600"/>
                        <a:t>‘bull’ (?)</a:t>
                      </a:r>
                    </a:p>
                  </a:txBody>
                  <a:tcPr marL="36000" marR="36000"/>
                </a:tc>
                <a:tc>
                  <a:txBody>
                    <a:bodyPr/>
                    <a:lstStyle/>
                    <a:p>
                      <a:r>
                        <a:rPr lang="en-IE" sz="1600" i="1"/>
                        <a:t>*</a:t>
                      </a:r>
                      <a:r>
                        <a:rPr lang="en-IE" sz="1600" b="1" i="1"/>
                        <a:t>tau̯̯r- </a:t>
                      </a:r>
                      <a:r>
                        <a:rPr lang="en-IE" sz="1600" i="0"/>
                        <a:t>&gt;</a:t>
                      </a:r>
                    </a:p>
                    <a:p>
                      <a:r>
                        <a:rPr lang="en-IE" sz="1600" i="1"/>
                        <a:t>taũros</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i="1"/>
                        <a:t>*</a:t>
                      </a:r>
                      <a:r>
                        <a:rPr lang="en-IE" sz="1600" b="1" i="1"/>
                        <a:t>tau̯̯r- </a:t>
                      </a:r>
                      <a:r>
                        <a:rPr lang="en-IE" sz="1600" i="0"/>
                        <a:t>&gt;</a:t>
                      </a:r>
                    </a:p>
                    <a:p>
                      <a:r>
                        <a:rPr lang="en-IE" sz="1600" i="1"/>
                        <a:t>taurus</a:t>
                      </a:r>
                    </a:p>
                  </a:txBody>
                  <a:tcPr marL="36000" marR="36000">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i="1"/>
                        <a:t>*</a:t>
                      </a:r>
                      <a:r>
                        <a:rPr lang="en-IE" sz="1600" b="1" i="1"/>
                        <a:t>taru̯̯- </a:t>
                      </a:r>
                      <a:r>
                        <a:rPr lang="en-IE" sz="1600" i="0"/>
                        <a:t>&gt;</a:t>
                      </a:r>
                    </a:p>
                    <a:p>
                      <a:r>
                        <a:rPr lang="en-IE" sz="1600" i="0"/>
                        <a:t>OIr. </a:t>
                      </a:r>
                      <a:r>
                        <a:rPr lang="en-IE" sz="1600" i="1"/>
                        <a:t>tarb</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i="1"/>
                        <a:t>*</a:t>
                      </a:r>
                      <a:r>
                        <a:rPr lang="en-IE" sz="1600" b="1" i="1"/>
                        <a:t>teu̯̯r- </a:t>
                      </a:r>
                      <a:r>
                        <a:rPr lang="en-IE" sz="1600" i="0"/>
                        <a:t>&gt;</a:t>
                      </a:r>
                    </a:p>
                    <a:p>
                      <a:r>
                        <a:rPr lang="en-IE" sz="1600" i="0"/>
                        <a:t>PG</a:t>
                      </a:r>
                      <a:r>
                        <a:rPr lang="en-IE" sz="1600" i="1"/>
                        <a:t> *þeura-</a:t>
                      </a:r>
                    </a:p>
                  </a:txBody>
                  <a:tcPr marL="36000" marR="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7646346"/>
                  </a:ext>
                </a:extLst>
              </a:tr>
            </a:tbl>
          </a:graphicData>
        </a:graphic>
      </p:graphicFrame>
      <p:sp>
        <p:nvSpPr>
          <p:cNvPr id="7" name="Textfeld 6">
            <a:extLst>
              <a:ext uri="{FF2B5EF4-FFF2-40B4-BE49-F238E27FC236}">
                <a16:creationId xmlns:a16="http://schemas.microsoft.com/office/drawing/2014/main" id="{3547AD46-E225-07FE-3022-F9BC90725AB9}"/>
              </a:ext>
            </a:extLst>
          </p:cNvPr>
          <p:cNvSpPr txBox="1"/>
          <p:nvPr/>
        </p:nvSpPr>
        <p:spPr>
          <a:xfrm>
            <a:off x="6475232" y="5592763"/>
            <a:ext cx="5533052" cy="338554"/>
          </a:xfrm>
          <a:prstGeom prst="rect">
            <a:avLst/>
          </a:prstGeom>
          <a:solidFill>
            <a:schemeClr val="bg1">
              <a:lumMod val="85000"/>
            </a:schemeClr>
          </a:solidFill>
        </p:spPr>
        <p:txBody>
          <a:bodyPr wrap="square" rtlCol="0">
            <a:spAutoFit/>
          </a:bodyPr>
          <a:lstStyle/>
          <a:p>
            <a:r>
              <a:rPr lang="en-IE" sz="1600"/>
              <a:t>Examples of prehistoric, possibly Avidic loans (Kroonen 2024)</a:t>
            </a:r>
          </a:p>
        </p:txBody>
      </p:sp>
      <p:graphicFrame>
        <p:nvGraphicFramePr>
          <p:cNvPr id="8" name="Tabelle 7">
            <a:extLst>
              <a:ext uri="{FF2B5EF4-FFF2-40B4-BE49-F238E27FC236}">
                <a16:creationId xmlns:a16="http://schemas.microsoft.com/office/drawing/2014/main" id="{B74EC488-E34F-A278-273C-7720C050F29F}"/>
              </a:ext>
            </a:extLst>
          </p:cNvPr>
          <p:cNvGraphicFramePr>
            <a:graphicFrameLocks noGrp="1"/>
          </p:cNvGraphicFramePr>
          <p:nvPr>
            <p:extLst>
              <p:ext uri="{D42A27DB-BD31-4B8C-83A1-F6EECF244321}">
                <p14:modId xmlns:p14="http://schemas.microsoft.com/office/powerpoint/2010/main" val="2851777524"/>
              </p:ext>
            </p:extLst>
          </p:nvPr>
        </p:nvGraphicFramePr>
        <p:xfrm>
          <a:off x="9260540" y="866820"/>
          <a:ext cx="1506071" cy="4583721"/>
        </p:xfrm>
        <a:graphic>
          <a:graphicData uri="http://schemas.openxmlformats.org/drawingml/2006/table">
            <a:tbl>
              <a:tblPr/>
              <a:tblGrid>
                <a:gridCol w="1506071">
                  <a:extLst>
                    <a:ext uri="{9D8B030D-6E8A-4147-A177-3AD203B41FA5}">
                      <a16:colId xmlns:a16="http://schemas.microsoft.com/office/drawing/2014/main" val="2561615856"/>
                    </a:ext>
                  </a:extLst>
                </a:gridCol>
              </a:tblGrid>
              <a:tr h="4583721">
                <a:tc>
                  <a:txBody>
                    <a:bodyPr/>
                    <a:lstStyle/>
                    <a:p>
                      <a:endParaRPr lang="en-IE"/>
                    </a:p>
                  </a:txBody>
                  <a:tcPr>
                    <a:lnL w="38100" cmpd="sng">
                      <a:solidFill>
                        <a:srgbClr val="FF0000"/>
                      </a:solidFill>
                      <a:prstDash val="solid"/>
                    </a:lnL>
                    <a:lnR w="38100" cmpd="sng">
                      <a:solidFill>
                        <a:srgbClr val="FF0000"/>
                      </a:solidFill>
                      <a:prstDash val="solid"/>
                    </a:lnR>
                    <a:lnT w="38100" cmpd="sng">
                      <a:solidFill>
                        <a:srgbClr val="FF0000"/>
                      </a:solidFill>
                      <a:prstDash val="solid"/>
                    </a:lnT>
                    <a:lnB w="38100" cmpd="sng">
                      <a:solidFill>
                        <a:srgbClr val="FF0000"/>
                      </a:solidFill>
                      <a:prstDash val="solid"/>
                    </a:lnB>
                  </a:tcPr>
                </a:tc>
                <a:extLst>
                  <a:ext uri="{0D108BD9-81ED-4DB2-BD59-A6C34878D82A}">
                    <a16:rowId xmlns:a16="http://schemas.microsoft.com/office/drawing/2014/main" val="1381946969"/>
                  </a:ext>
                </a:extLst>
              </a:tr>
            </a:tbl>
          </a:graphicData>
        </a:graphic>
      </p:graphicFrame>
    </p:spTree>
    <p:extLst>
      <p:ext uri="{BB962C8B-B14F-4D97-AF65-F5344CB8AC3E}">
        <p14:creationId xmlns:p14="http://schemas.microsoft.com/office/powerpoint/2010/main" val="316691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Britain &amp; Ireland	</a:t>
            </a:r>
          </a:p>
        </p:txBody>
      </p:sp>
      <p:pic>
        <p:nvPicPr>
          <p:cNvPr id="3" name="Grafik 2">
            <a:extLst>
              <a:ext uri="{FF2B5EF4-FFF2-40B4-BE49-F238E27FC236}">
                <a16:creationId xmlns:a16="http://schemas.microsoft.com/office/drawing/2014/main" id="{502963EB-AE64-D050-95D3-A6B1B4B266C3}"/>
              </a:ext>
            </a:extLst>
          </p:cNvPr>
          <p:cNvPicPr>
            <a:picLocks noChangeAspect="1"/>
          </p:cNvPicPr>
          <p:nvPr/>
        </p:nvPicPr>
        <p:blipFill>
          <a:blip r:embed="rId3"/>
          <a:stretch>
            <a:fillRect/>
          </a:stretch>
        </p:blipFill>
        <p:spPr>
          <a:xfrm>
            <a:off x="9212480" y="646314"/>
            <a:ext cx="2921679" cy="6059245"/>
          </a:xfrm>
          <a:prstGeom prst="rect">
            <a:avLst/>
          </a:prstGeom>
        </p:spPr>
      </p:pic>
      <p:sp>
        <p:nvSpPr>
          <p:cNvPr id="5" name="Textfeld 4">
            <a:extLst>
              <a:ext uri="{FF2B5EF4-FFF2-40B4-BE49-F238E27FC236}">
                <a16:creationId xmlns:a16="http://schemas.microsoft.com/office/drawing/2014/main" id="{F323B5E7-31C1-9585-B789-62912C876C5B}"/>
              </a:ext>
            </a:extLst>
          </p:cNvPr>
          <p:cNvSpPr txBox="1"/>
          <p:nvPr/>
        </p:nvSpPr>
        <p:spPr>
          <a:xfrm>
            <a:off x="7165909" y="1136173"/>
            <a:ext cx="2046571" cy="584775"/>
          </a:xfrm>
          <a:prstGeom prst="rect">
            <a:avLst/>
          </a:prstGeom>
          <a:solidFill>
            <a:schemeClr val="bg1">
              <a:lumMod val="85000"/>
            </a:schemeClr>
          </a:solidFill>
        </p:spPr>
        <p:txBody>
          <a:bodyPr wrap="square" rtlCol="0">
            <a:spAutoFit/>
          </a:bodyPr>
          <a:lstStyle/>
          <a:p>
            <a:pPr algn="r"/>
            <a:r>
              <a:rPr lang="en-IE" sz="1600"/>
              <a:t>Illustration: </a:t>
            </a:r>
          </a:p>
          <a:p>
            <a:pPr algn="r"/>
            <a:r>
              <a:rPr lang="en-IE" sz="1600"/>
              <a:t>Olalde et al. 2018: 193</a:t>
            </a:r>
          </a:p>
        </p:txBody>
      </p:sp>
      <p:pic>
        <p:nvPicPr>
          <p:cNvPr id="2" name="Picture 10">
            <a:extLst>
              <a:ext uri="{FF2B5EF4-FFF2-40B4-BE49-F238E27FC236}">
                <a16:creationId xmlns:a16="http://schemas.microsoft.com/office/drawing/2014/main" id="{6E7D9A60-409B-0CD6-C909-405D9969D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6" name="Grafik 5" descr="Ein Bild, das Karte enthält.&#10;&#10;KI-generierte Inhalte können fehlerhaft sein.">
            <a:extLst>
              <a:ext uri="{FF2B5EF4-FFF2-40B4-BE49-F238E27FC236}">
                <a16:creationId xmlns:a16="http://schemas.microsoft.com/office/drawing/2014/main" id="{67905FB9-86D9-F5AC-B204-076C8D41A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340624"/>
            <a:ext cx="3005655" cy="4244130"/>
          </a:xfrm>
          <a:prstGeom prst="rect">
            <a:avLst/>
          </a:prstGeom>
        </p:spPr>
      </p:pic>
      <p:pic>
        <p:nvPicPr>
          <p:cNvPr id="7" name="Grafik 6">
            <a:extLst>
              <a:ext uri="{FF2B5EF4-FFF2-40B4-BE49-F238E27FC236}">
                <a16:creationId xmlns:a16="http://schemas.microsoft.com/office/drawing/2014/main" id="{82D641C9-C7C9-BA54-81CC-1A5C3B0D5ECF}"/>
              </a:ext>
            </a:extLst>
          </p:cNvPr>
          <p:cNvPicPr>
            <a:picLocks noChangeAspect="1"/>
          </p:cNvPicPr>
          <p:nvPr/>
        </p:nvPicPr>
        <p:blipFill>
          <a:blip r:embed="rId6"/>
          <a:stretch>
            <a:fillRect/>
          </a:stretch>
        </p:blipFill>
        <p:spPr>
          <a:xfrm>
            <a:off x="255886" y="866820"/>
            <a:ext cx="5539959" cy="3280548"/>
          </a:xfrm>
          <a:prstGeom prst="rect">
            <a:avLst/>
          </a:prstGeom>
        </p:spPr>
      </p:pic>
      <p:sp>
        <p:nvSpPr>
          <p:cNvPr id="8" name="Textfeld 7">
            <a:extLst>
              <a:ext uri="{FF2B5EF4-FFF2-40B4-BE49-F238E27FC236}">
                <a16:creationId xmlns:a16="http://schemas.microsoft.com/office/drawing/2014/main" id="{E7A29BC6-C19D-50DA-9654-47E43CFE0638}"/>
              </a:ext>
            </a:extLst>
          </p:cNvPr>
          <p:cNvSpPr txBox="1"/>
          <p:nvPr/>
        </p:nvSpPr>
        <p:spPr>
          <a:xfrm>
            <a:off x="255886" y="4245002"/>
            <a:ext cx="2834461" cy="338554"/>
          </a:xfrm>
          <a:prstGeom prst="rect">
            <a:avLst/>
          </a:prstGeom>
          <a:solidFill>
            <a:schemeClr val="bg1">
              <a:lumMod val="85000"/>
            </a:schemeClr>
          </a:solidFill>
        </p:spPr>
        <p:txBody>
          <a:bodyPr wrap="square" rtlCol="0">
            <a:spAutoFit/>
          </a:bodyPr>
          <a:lstStyle/>
          <a:p>
            <a:r>
              <a:rPr lang="en-IE" sz="1600"/>
              <a:t>Illustration: Patterson 2022</a:t>
            </a:r>
          </a:p>
        </p:txBody>
      </p:sp>
      <p:sp>
        <p:nvSpPr>
          <p:cNvPr id="11" name="Textfeld 10">
            <a:extLst>
              <a:ext uri="{FF2B5EF4-FFF2-40B4-BE49-F238E27FC236}">
                <a16:creationId xmlns:a16="http://schemas.microsoft.com/office/drawing/2014/main" id="{12C13AEA-3E24-0BD6-453F-FC82D66BA4C1}"/>
              </a:ext>
            </a:extLst>
          </p:cNvPr>
          <p:cNvSpPr txBox="1"/>
          <p:nvPr/>
        </p:nvSpPr>
        <p:spPr>
          <a:xfrm>
            <a:off x="3261539" y="6367005"/>
            <a:ext cx="2834461" cy="338554"/>
          </a:xfrm>
          <a:prstGeom prst="rect">
            <a:avLst/>
          </a:prstGeom>
          <a:solidFill>
            <a:schemeClr val="bg1">
              <a:lumMod val="85000"/>
            </a:schemeClr>
          </a:solidFill>
        </p:spPr>
        <p:txBody>
          <a:bodyPr wrap="square" rtlCol="0">
            <a:spAutoFit/>
          </a:bodyPr>
          <a:lstStyle/>
          <a:p>
            <a:r>
              <a:rPr lang="en-IE" sz="1600"/>
              <a:t>Illustration: McColl et al. 2025</a:t>
            </a:r>
          </a:p>
        </p:txBody>
      </p:sp>
    </p:spTree>
    <p:extLst>
      <p:ext uri="{BB962C8B-B14F-4D97-AF65-F5344CB8AC3E}">
        <p14:creationId xmlns:p14="http://schemas.microsoft.com/office/powerpoint/2010/main" val="117650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5E71E183-B2E6-CEF9-8D20-FF7FB2D74D3A}"/>
              </a:ext>
            </a:extLst>
          </p:cNvPr>
          <p:cNvSpPr/>
          <p:nvPr/>
        </p:nvSpPr>
        <p:spPr>
          <a:xfrm>
            <a:off x="209553" y="786783"/>
            <a:ext cx="6617375" cy="599138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spcAft>
                <a:spcPts val="600"/>
              </a:spcAft>
            </a:pPr>
            <a:r>
              <a:rPr lang="en-IE" sz="1800">
                <a:solidFill>
                  <a:schemeClr val="bg1">
                    <a:lumMod val="50000"/>
                  </a:schemeClr>
                </a:solidFill>
                <a:effectLst/>
                <a:ea typeface="Calibri" panose="020F0502020204030204" pitchFamily="34" charset="0"/>
                <a:cs typeface="Times New Roman" panose="02020603050405020304" pitchFamily="18" charset="0"/>
              </a:rPr>
              <a:t>Hamito-Semtic a.k.a. Afro-Asiatic Substratum Hypothesis:</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syntactic peculiarities of Insular Celtic are due to substratum effect of Hamito-Semitic-type predecessor language, e.g.</a:t>
            </a: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J. Pokorny 1920s...</a:t>
            </a: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H. Wagner 1959</a:t>
            </a: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O. Gensler 1993</a:t>
            </a:r>
          </a:p>
          <a:p>
            <a:pPr marL="742950" lvl="1" indent="-285750">
              <a:spcAft>
                <a:spcPts val="12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G. Broderick 2013</a:t>
            </a:r>
          </a:p>
          <a:p>
            <a:pPr marL="285750" indent="-285750">
              <a:spcAft>
                <a:spcPts val="1200"/>
              </a:spcAft>
              <a:buFont typeface="Wingdings" panose="05000000000000000000" pitchFamily="2" charset="2"/>
              <a:buChar char="§"/>
            </a:pPr>
            <a:r>
              <a:rPr lang="de-AT">
                <a:solidFill>
                  <a:schemeClr val="tx1"/>
                </a:solidFill>
                <a:effectLst/>
                <a:ea typeface="Calibri" panose="020F0502020204030204" pitchFamily="34" charset="0"/>
                <a:cs typeface="Times New Roman" panose="02020603050405020304" pitchFamily="18" charset="0"/>
              </a:rPr>
              <a:t>methodological critique, e.g.</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St. Hewitt 2007</a:t>
            </a:r>
          </a:p>
          <a:p>
            <a:pPr marL="742950" lvl="1" indent="-285750">
              <a:spcAft>
                <a:spcPts val="12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G. Isaac 2007</a:t>
            </a:r>
          </a:p>
          <a:p>
            <a:pPr marL="285750" indent="-285750">
              <a:spcAft>
                <a:spcPts val="1200"/>
              </a:spcAft>
              <a:buFont typeface="Wingdings" panose="05000000000000000000" pitchFamily="2" charset="2"/>
              <a:buChar char="§"/>
            </a:pPr>
            <a:r>
              <a:rPr lang="de-AT">
                <a:solidFill>
                  <a:schemeClr val="tx1"/>
                </a:solidFill>
                <a:effectLst/>
                <a:ea typeface="Calibri" panose="020F0502020204030204" pitchFamily="34" charset="0"/>
                <a:cs typeface="Times New Roman" panose="02020603050405020304" pitchFamily="18" charset="0"/>
              </a:rPr>
              <a:t>no specific genetic link with Western Archipelago</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Moorjani et al. 2011</a:t>
            </a: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Cerezo et al. 2012</a:t>
            </a: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Botigué et al. 2013</a:t>
            </a: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Genetic fallout 1	 </a:t>
            </a:r>
          </a:p>
        </p:txBody>
      </p:sp>
      <p:pic>
        <p:nvPicPr>
          <p:cNvPr id="3" name="Grafik 2">
            <a:extLst>
              <a:ext uri="{FF2B5EF4-FFF2-40B4-BE49-F238E27FC236}">
                <a16:creationId xmlns:a16="http://schemas.microsoft.com/office/drawing/2014/main" id="{9D4EEA46-8100-D83C-DC32-7DC201FC4D73}"/>
              </a:ext>
            </a:extLst>
          </p:cNvPr>
          <p:cNvPicPr>
            <a:picLocks noChangeAspect="1"/>
          </p:cNvPicPr>
          <p:nvPr/>
        </p:nvPicPr>
        <p:blipFill>
          <a:blip r:embed="rId3"/>
          <a:stretch>
            <a:fillRect/>
          </a:stretch>
        </p:blipFill>
        <p:spPr>
          <a:xfrm>
            <a:off x="7103030" y="3630967"/>
            <a:ext cx="4921756" cy="2389202"/>
          </a:xfrm>
          <a:prstGeom prst="rect">
            <a:avLst/>
          </a:prstGeom>
        </p:spPr>
      </p:pic>
      <p:sp>
        <p:nvSpPr>
          <p:cNvPr id="5" name="Textfeld 4">
            <a:extLst>
              <a:ext uri="{FF2B5EF4-FFF2-40B4-BE49-F238E27FC236}">
                <a16:creationId xmlns:a16="http://schemas.microsoft.com/office/drawing/2014/main" id="{C6989875-CC8D-837B-BD1A-32DF140C76A2}"/>
              </a:ext>
            </a:extLst>
          </p:cNvPr>
          <p:cNvSpPr txBox="1"/>
          <p:nvPr/>
        </p:nvSpPr>
        <p:spPr>
          <a:xfrm>
            <a:off x="7103030" y="6005391"/>
            <a:ext cx="3212821" cy="338554"/>
          </a:xfrm>
          <a:prstGeom prst="rect">
            <a:avLst/>
          </a:prstGeom>
          <a:solidFill>
            <a:schemeClr val="bg1">
              <a:lumMod val="85000"/>
            </a:schemeClr>
          </a:solidFill>
        </p:spPr>
        <p:txBody>
          <a:bodyPr wrap="square" rtlCol="0">
            <a:spAutoFit/>
          </a:bodyPr>
          <a:lstStyle/>
          <a:p>
            <a:r>
              <a:rPr lang="en-IE" sz="1600"/>
              <a:t>Illustration: Olalde et al. 2019: 1232</a:t>
            </a:r>
          </a:p>
        </p:txBody>
      </p:sp>
      <p:pic>
        <p:nvPicPr>
          <p:cNvPr id="7" name="Grafik 6">
            <a:extLst>
              <a:ext uri="{FF2B5EF4-FFF2-40B4-BE49-F238E27FC236}">
                <a16:creationId xmlns:a16="http://schemas.microsoft.com/office/drawing/2014/main" id="{4063886B-EB35-3069-CFF2-4918C44599C9}"/>
              </a:ext>
            </a:extLst>
          </p:cNvPr>
          <p:cNvPicPr>
            <a:picLocks noChangeAspect="1"/>
          </p:cNvPicPr>
          <p:nvPr/>
        </p:nvPicPr>
        <p:blipFill>
          <a:blip r:embed="rId4"/>
          <a:stretch>
            <a:fillRect/>
          </a:stretch>
        </p:blipFill>
        <p:spPr>
          <a:xfrm>
            <a:off x="9453397" y="1825302"/>
            <a:ext cx="2391109" cy="1876687"/>
          </a:xfrm>
          <a:prstGeom prst="rect">
            <a:avLst/>
          </a:prstGeom>
        </p:spPr>
      </p:pic>
      <p:sp>
        <p:nvSpPr>
          <p:cNvPr id="6" name="Ellipse 5">
            <a:extLst>
              <a:ext uri="{FF2B5EF4-FFF2-40B4-BE49-F238E27FC236}">
                <a16:creationId xmlns:a16="http://schemas.microsoft.com/office/drawing/2014/main" id="{DC20047A-D5AF-D56B-ED0D-809B1D4D254F}"/>
              </a:ext>
            </a:extLst>
          </p:cNvPr>
          <p:cNvSpPr/>
          <p:nvPr/>
        </p:nvSpPr>
        <p:spPr>
          <a:xfrm>
            <a:off x="9155087" y="5161833"/>
            <a:ext cx="817641" cy="795879"/>
          </a:xfrm>
          <a:prstGeom prst="ellipse">
            <a:avLst/>
          </a:prstGeom>
          <a:solidFill>
            <a:srgbClr val="FFFF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Grafik 17">
            <a:extLst>
              <a:ext uri="{FF2B5EF4-FFF2-40B4-BE49-F238E27FC236}">
                <a16:creationId xmlns:a16="http://schemas.microsoft.com/office/drawing/2014/main" id="{8CAD2082-A4A3-4279-F369-CD6120DBBF74}"/>
              </a:ext>
            </a:extLst>
          </p:cNvPr>
          <p:cNvPicPr>
            <a:picLocks noChangeAspect="1"/>
          </p:cNvPicPr>
          <p:nvPr/>
        </p:nvPicPr>
        <p:blipFill>
          <a:blip r:embed="rId5"/>
          <a:stretch>
            <a:fillRect/>
          </a:stretch>
        </p:blipFill>
        <p:spPr>
          <a:xfrm rot="20625410">
            <a:off x="6669457" y="599734"/>
            <a:ext cx="3988070" cy="1896634"/>
          </a:xfrm>
          <a:prstGeom prst="rect">
            <a:avLst/>
          </a:prstGeom>
        </p:spPr>
      </p:pic>
      <p:sp>
        <p:nvSpPr>
          <p:cNvPr id="19" name="Textfeld 18">
            <a:extLst>
              <a:ext uri="{FF2B5EF4-FFF2-40B4-BE49-F238E27FC236}">
                <a16:creationId xmlns:a16="http://schemas.microsoft.com/office/drawing/2014/main" id="{FB58F10F-44BF-E56A-0B8B-45FFE60B0C8B}"/>
              </a:ext>
            </a:extLst>
          </p:cNvPr>
          <p:cNvSpPr txBox="1"/>
          <p:nvPr/>
        </p:nvSpPr>
        <p:spPr>
          <a:xfrm rot="20363534">
            <a:off x="7253695" y="986318"/>
            <a:ext cx="3202656" cy="830997"/>
          </a:xfrm>
          <a:prstGeom prst="rect">
            <a:avLst/>
          </a:prstGeom>
          <a:noFill/>
        </p:spPr>
        <p:txBody>
          <a:bodyPr wrap="square" rtlCol="0">
            <a:spAutoFit/>
          </a:bodyPr>
          <a:lstStyle/>
          <a:p>
            <a:r>
              <a:rPr lang="en-IE" sz="2400">
                <a:latin typeface="Comic Sans MS" panose="030F0702030302020204" pitchFamily="66" charset="0"/>
              </a:rPr>
              <a:t>    A geinéolchu,</a:t>
            </a:r>
            <a:r>
              <a:rPr lang="en-IE"/>
              <a:t> </a:t>
            </a:r>
          </a:p>
          <a:p>
            <a:r>
              <a:rPr lang="en-IE" sz="2400">
                <a:latin typeface="Comic Sans MS" panose="030F0702030302020204" pitchFamily="66" charset="0"/>
              </a:rPr>
              <a:t>nom·aithbéoaigid!</a:t>
            </a:r>
            <a:endParaRPr lang="en-IE">
              <a:latin typeface="Comic Sans MS" panose="030F0702030302020204" pitchFamily="66" charset="0"/>
            </a:endParaRPr>
          </a:p>
        </p:txBody>
      </p:sp>
      <p:pic>
        <p:nvPicPr>
          <p:cNvPr id="4" name="Picture 10">
            <a:extLst>
              <a:ext uri="{FF2B5EF4-FFF2-40B4-BE49-F238E27FC236}">
                <a16:creationId xmlns:a16="http://schemas.microsoft.com/office/drawing/2014/main" id="{5473B1E7-9C99-6782-BC87-4623C15AF9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7643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Genetic fallout 2	</a:t>
            </a:r>
          </a:p>
        </p:txBody>
      </p:sp>
      <p:sp>
        <p:nvSpPr>
          <p:cNvPr id="2" name="Rechteck: abgerundete Ecken 1">
            <a:extLst>
              <a:ext uri="{FF2B5EF4-FFF2-40B4-BE49-F238E27FC236}">
                <a16:creationId xmlns:a16="http://schemas.microsoft.com/office/drawing/2014/main" id="{AEF5754E-8845-4A02-31A8-13D89AB37C02}"/>
              </a:ext>
            </a:extLst>
          </p:cNvPr>
          <p:cNvSpPr/>
          <p:nvPr/>
        </p:nvSpPr>
        <p:spPr>
          <a:xfrm>
            <a:off x="209553" y="786785"/>
            <a:ext cx="6191247" cy="49326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800">
                <a:solidFill>
                  <a:schemeClr val="bg1">
                    <a:lumMod val="50000"/>
                  </a:schemeClr>
                </a:solidFill>
                <a:effectLst/>
                <a:ea typeface="Calibri" panose="020F0502020204030204" pitchFamily="34" charset="0"/>
                <a:cs typeface="Times New Roman" panose="02020603050405020304" pitchFamily="18" charset="0"/>
              </a:rPr>
              <a:t>‘Celtic from the West’ Hypothesis</a:t>
            </a:r>
            <a:r>
              <a:rPr lang="en-IE" sz="1800">
                <a:solidFill>
                  <a:schemeClr val="bg1">
                    <a:lumMod val="50000"/>
                  </a:schemeClr>
                </a:solidFill>
                <a:effectLst/>
                <a:ea typeface="Calibri" panose="020F0502020204030204" pitchFamily="34" charset="0"/>
                <a:cs typeface="Times New Roman" panose="02020603050405020304" pitchFamily="18" charset="0"/>
              </a:rPr>
              <a:t>:</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IE reached Atlantic zone c. 5000 </a:t>
            </a:r>
            <a:r>
              <a:rPr lang="en-US" sz="1800" cap="small">
                <a:solidFill>
                  <a:schemeClr val="tx1"/>
                </a:solidFill>
                <a:effectLst/>
                <a:ea typeface="Calibri" panose="020F0502020204030204" pitchFamily="34" charset="0"/>
                <a:cs typeface="Times New Roman" panose="02020603050405020304" pitchFamily="18" charset="0"/>
              </a:rPr>
              <a:t>b.c</a:t>
            </a:r>
            <a:r>
              <a:rPr lang="en-US" sz="1800">
                <a:solidFill>
                  <a:schemeClr val="tx1"/>
                </a:solidFill>
                <a:effectLst/>
                <a:ea typeface="Calibri" panose="020F0502020204030204" pitchFamily="34" charset="0"/>
                <a:cs typeface="Times New Roman" panose="02020603050405020304" pitchFamily="18" charset="0"/>
              </a:rPr>
              <a:t>. with Neolithic revo-lution, Celtic arose c. 3000 </a:t>
            </a:r>
            <a:r>
              <a:rPr lang="en-US" sz="1800" cap="small">
                <a:solidFill>
                  <a:schemeClr val="tx1"/>
                </a:solidFill>
                <a:effectLst/>
                <a:ea typeface="Calibri" panose="020F0502020204030204" pitchFamily="34" charset="0"/>
                <a:cs typeface="Times New Roman" panose="02020603050405020304" pitchFamily="18" charset="0"/>
              </a:rPr>
              <a:t>b.c</a:t>
            </a:r>
            <a:r>
              <a:rPr lang="en-US" sz="1800">
                <a:solidFill>
                  <a:schemeClr val="tx1"/>
                </a:solidFill>
                <a:effectLst/>
                <a:ea typeface="Calibri" panose="020F0502020204030204" pitchFamily="34" charset="0"/>
                <a:cs typeface="Times New Roman" panose="02020603050405020304" pitchFamily="18" charset="0"/>
              </a:rPr>
              <a:t>. as </a:t>
            </a:r>
            <a:r>
              <a:rPr lang="en-US" sz="1800" i="1">
                <a:solidFill>
                  <a:schemeClr val="tx1"/>
                </a:solidFill>
                <a:effectLst/>
                <a:ea typeface="Calibri" panose="020F0502020204030204" pitchFamily="34" charset="0"/>
                <a:cs typeface="Times New Roman" panose="02020603050405020304" pitchFamily="18" charset="0"/>
              </a:rPr>
              <a:t>lingua franca </a:t>
            </a:r>
            <a:r>
              <a:rPr lang="en-US" sz="1800">
                <a:solidFill>
                  <a:schemeClr val="tx1"/>
                </a:solidFill>
                <a:effectLst/>
                <a:ea typeface="Calibri" panose="020F0502020204030204" pitchFamily="34" charset="0"/>
                <a:cs typeface="Times New Roman" panose="02020603050405020304" pitchFamily="18" charset="0"/>
              </a:rPr>
              <a:t>along Atlantic seaboard, then spread eastward</a:t>
            </a:r>
            <a:endParaRPr lang="en-IE" sz="1800">
              <a:solidFill>
                <a:schemeClr val="tx1"/>
              </a:solidFill>
              <a:effectLst/>
              <a:ea typeface="Calibri" panose="020F0502020204030204" pitchFamily="34" charset="0"/>
              <a:cs typeface="Times New Roman" panose="02020603050405020304" pitchFamily="18" charset="0"/>
            </a:endParaRPr>
          </a:p>
          <a:p>
            <a:pPr marL="742950" lvl="1" indent="-285750">
              <a:spcAft>
                <a:spcPts val="12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J.T. Koch &amp; B. Cunliffe 2010, 2013, 2016, 2019...</a:t>
            </a:r>
          </a:p>
          <a:p>
            <a:pPr marL="285750" indent="-285750">
              <a:spcAft>
                <a:spcPts val="600"/>
              </a:spcAft>
              <a:buFont typeface="Wingdings" panose="05000000000000000000" pitchFamily="2" charset="2"/>
              <a:buChar char="§"/>
            </a:pPr>
            <a:r>
              <a:rPr lang="de-AT">
                <a:solidFill>
                  <a:schemeClr val="tx1"/>
                </a:solidFill>
                <a:effectLst/>
                <a:ea typeface="Calibri" panose="020F0502020204030204" pitchFamily="34" charset="0"/>
                <a:cs typeface="Times New Roman" panose="02020603050405020304" pitchFamily="18" charset="0"/>
              </a:rPr>
              <a:t>methodological critique, e.g.</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G. Isaac 2004</a:t>
            </a: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J. Eska 2013, 2014</a:t>
            </a:r>
          </a:p>
          <a:p>
            <a:pPr marL="742950" lvl="1" indent="-285750">
              <a:spcAft>
                <a:spcPts val="12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P. Sims-Williams 2020</a:t>
            </a:r>
          </a:p>
          <a:p>
            <a:pPr marL="285750" indent="-285750">
              <a:spcAft>
                <a:spcPts val="600"/>
              </a:spcAft>
              <a:buFont typeface="Wingdings" panose="05000000000000000000" pitchFamily="2" charset="2"/>
              <a:buChar char="§"/>
            </a:pPr>
            <a:r>
              <a:rPr lang="de-AT">
                <a:solidFill>
                  <a:schemeClr val="tx1"/>
                </a:solidFill>
                <a:effectLst/>
                <a:ea typeface="Calibri" panose="020F0502020204030204" pitchFamily="34" charset="0"/>
                <a:cs typeface="Times New Roman" panose="02020603050405020304" pitchFamily="18" charset="0"/>
              </a:rPr>
              <a:t>genetic counterarguments</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H. McColl et al. 2025</a:t>
            </a:r>
          </a:p>
          <a:p>
            <a:pPr marL="285750" indent="-285750">
              <a:spcAft>
                <a:spcPts val="1200"/>
              </a:spcAft>
              <a:buFont typeface="Wingdings" panose="05000000000000000000" pitchFamily="2" charset="2"/>
              <a:buChar char="§"/>
            </a:pPr>
            <a:r>
              <a:rPr lang="de-AT">
                <a:solidFill>
                  <a:schemeClr val="tx1"/>
                </a:solidFill>
                <a:effectLst/>
                <a:ea typeface="Calibri" panose="020F0502020204030204" pitchFamily="34" charset="0"/>
                <a:cs typeface="Times New Roman" panose="02020603050405020304" pitchFamily="18" charset="0"/>
              </a:rPr>
              <a:t>genetic links along Atlantic littoral?</a:t>
            </a:r>
            <a:endParaRPr lang="en-US">
              <a:solidFill>
                <a:schemeClr val="tx1"/>
              </a:solidFill>
              <a:effectLst/>
              <a:ea typeface="Calibri" panose="020F0502020204030204" pitchFamily="34" charset="0"/>
              <a:cs typeface="Times New Roman" panose="02020603050405020304" pitchFamily="18" charset="0"/>
            </a:endParaRPr>
          </a:p>
        </p:txBody>
      </p:sp>
      <p:pic>
        <p:nvPicPr>
          <p:cNvPr id="3" name="Picture 10">
            <a:extLst>
              <a:ext uri="{FF2B5EF4-FFF2-40B4-BE49-F238E27FC236}">
                <a16:creationId xmlns:a16="http://schemas.microsoft.com/office/drawing/2014/main" id="{C23F215B-54D9-4574-98A1-8AFE0DBEDE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5" name="Grafik 4">
            <a:extLst>
              <a:ext uri="{FF2B5EF4-FFF2-40B4-BE49-F238E27FC236}">
                <a16:creationId xmlns:a16="http://schemas.microsoft.com/office/drawing/2014/main" id="{028819E0-2E10-30D7-2DDB-EF7AD5C4C22C}"/>
              </a:ext>
            </a:extLst>
          </p:cNvPr>
          <p:cNvPicPr>
            <a:picLocks noChangeAspect="1"/>
          </p:cNvPicPr>
          <p:nvPr/>
        </p:nvPicPr>
        <p:blipFill>
          <a:blip r:embed="rId4"/>
          <a:stretch>
            <a:fillRect/>
          </a:stretch>
        </p:blipFill>
        <p:spPr>
          <a:xfrm>
            <a:off x="7957879" y="786784"/>
            <a:ext cx="3906179" cy="3215289"/>
          </a:xfrm>
          <a:prstGeom prst="rect">
            <a:avLst/>
          </a:prstGeom>
        </p:spPr>
      </p:pic>
      <p:sp>
        <p:nvSpPr>
          <p:cNvPr id="6" name="Textfeld 5">
            <a:extLst>
              <a:ext uri="{FF2B5EF4-FFF2-40B4-BE49-F238E27FC236}">
                <a16:creationId xmlns:a16="http://schemas.microsoft.com/office/drawing/2014/main" id="{BB3AB492-CE11-D89E-AC2D-7A9A9BA8D211}"/>
              </a:ext>
            </a:extLst>
          </p:cNvPr>
          <p:cNvSpPr txBox="1"/>
          <p:nvPr/>
        </p:nvSpPr>
        <p:spPr>
          <a:xfrm>
            <a:off x="7004800" y="4002073"/>
            <a:ext cx="5052729" cy="338554"/>
          </a:xfrm>
          <a:prstGeom prst="rect">
            <a:avLst/>
          </a:prstGeom>
          <a:solidFill>
            <a:schemeClr val="bg1">
              <a:lumMod val="85000"/>
            </a:schemeClr>
          </a:solidFill>
        </p:spPr>
        <p:txBody>
          <a:bodyPr wrap="square" rtlCol="0">
            <a:spAutoFit/>
          </a:bodyPr>
          <a:lstStyle/>
          <a:p>
            <a:r>
              <a:rPr lang="en-IE" sz="1600"/>
              <a:t>Illustration: Broighter boat, © National Museum of Ireland</a:t>
            </a:r>
          </a:p>
        </p:txBody>
      </p:sp>
    </p:spTree>
    <p:extLst>
      <p:ext uri="{BB962C8B-B14F-4D97-AF65-F5344CB8AC3E}">
        <p14:creationId xmlns:p14="http://schemas.microsoft.com/office/powerpoint/2010/main" val="36266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Early Bronze Age Celts?	</a:t>
            </a:r>
          </a:p>
        </p:txBody>
      </p:sp>
      <p:pic>
        <p:nvPicPr>
          <p:cNvPr id="2" name="Grafik 1" descr="celtic-languages-map.gif">
            <a:extLst>
              <a:ext uri="{FF2B5EF4-FFF2-40B4-BE49-F238E27FC236}">
                <a16:creationId xmlns:a16="http://schemas.microsoft.com/office/drawing/2014/main" id="{B161FE5C-CCE4-A4C9-4277-DE2E509D31B7}"/>
              </a:ext>
            </a:extLst>
          </p:cNvPr>
          <p:cNvPicPr>
            <a:picLocks noChangeAspect="1"/>
          </p:cNvPicPr>
          <p:nvPr/>
        </p:nvPicPr>
        <p:blipFill>
          <a:blip r:embed="rId3" cstate="print"/>
          <a:stretch>
            <a:fillRect/>
          </a:stretch>
        </p:blipFill>
        <p:spPr>
          <a:xfrm>
            <a:off x="4804231" y="862203"/>
            <a:ext cx="7040636" cy="4960684"/>
          </a:xfrm>
          <a:prstGeom prst="rect">
            <a:avLst/>
          </a:prstGeom>
        </p:spPr>
      </p:pic>
      <p:sp>
        <p:nvSpPr>
          <p:cNvPr id="3" name="Textfeld 2">
            <a:extLst>
              <a:ext uri="{FF2B5EF4-FFF2-40B4-BE49-F238E27FC236}">
                <a16:creationId xmlns:a16="http://schemas.microsoft.com/office/drawing/2014/main" id="{66F0A9C8-21B1-68D0-8D56-83AB1DCE76C0}"/>
              </a:ext>
            </a:extLst>
          </p:cNvPr>
          <p:cNvSpPr txBox="1"/>
          <p:nvPr/>
        </p:nvSpPr>
        <p:spPr>
          <a:xfrm>
            <a:off x="4804230" y="5889968"/>
            <a:ext cx="3620679" cy="338554"/>
          </a:xfrm>
          <a:prstGeom prst="rect">
            <a:avLst/>
          </a:prstGeom>
          <a:solidFill>
            <a:schemeClr val="bg1">
              <a:lumMod val="85000"/>
            </a:schemeClr>
          </a:solidFill>
        </p:spPr>
        <p:txBody>
          <a:bodyPr wrap="square" rtlCol="0">
            <a:spAutoFit/>
          </a:bodyPr>
          <a:lstStyle/>
          <a:p>
            <a:r>
              <a:rPr lang="en-IE" sz="1600"/>
              <a:t>Illustration: Instituto Geográfico Nacional</a:t>
            </a:r>
          </a:p>
        </p:txBody>
      </p:sp>
      <p:sp>
        <p:nvSpPr>
          <p:cNvPr id="6" name="Rechteck: abgerundete Ecken 5">
            <a:extLst>
              <a:ext uri="{FF2B5EF4-FFF2-40B4-BE49-F238E27FC236}">
                <a16:creationId xmlns:a16="http://schemas.microsoft.com/office/drawing/2014/main" id="{CD5CA3C0-CC4C-9991-CD90-A9E682A30116}"/>
              </a:ext>
            </a:extLst>
          </p:cNvPr>
          <p:cNvSpPr/>
          <p:nvPr/>
        </p:nvSpPr>
        <p:spPr>
          <a:xfrm>
            <a:off x="218519" y="862203"/>
            <a:ext cx="4335552" cy="3722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800">
                <a:solidFill>
                  <a:schemeClr val="bg1">
                    <a:lumMod val="50000"/>
                  </a:schemeClr>
                </a:solidFill>
                <a:effectLst/>
                <a:ea typeface="Calibri" panose="020F0502020204030204" pitchFamily="34" charset="0"/>
                <a:cs typeface="Times New Roman" panose="02020603050405020304" pitchFamily="18" charset="0"/>
              </a:rPr>
              <a:t>EBA Britain &amp; Ireland</a:t>
            </a:r>
            <a:r>
              <a:rPr lang="en-IE" sz="1800">
                <a:solidFill>
                  <a:schemeClr val="bg1">
                    <a:lumMod val="50000"/>
                  </a:schemeClr>
                </a:solidFill>
                <a:effectLst/>
                <a:ea typeface="Calibri" panose="020F0502020204030204" pitchFamily="34" charset="0"/>
                <a:cs typeface="Times New Roman" panose="02020603050405020304" pitchFamily="18" charset="0"/>
              </a:rPr>
              <a:t>:</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L. Cassidy et al. 2016: 371: </a:t>
            </a:r>
            <a:br>
              <a:rPr lang="en-US">
                <a:solidFill>
                  <a:schemeClr val="tx1"/>
                </a:solidFill>
                <a:ea typeface="Calibri" panose="020F0502020204030204" pitchFamily="34" charset="0"/>
                <a:cs typeface="Times New Roman" panose="02020603050405020304" pitchFamily="18" charset="0"/>
              </a:rPr>
            </a:br>
            <a:r>
              <a:rPr lang="en-US" sz="1800">
                <a:solidFill>
                  <a:schemeClr val="tx1"/>
                </a:solidFill>
                <a:effectLst/>
                <a:ea typeface="Calibri" panose="020F0502020204030204" pitchFamily="34" charset="0"/>
                <a:cs typeface="Times New Roman" panose="02020603050405020304" pitchFamily="18" charset="0"/>
              </a:rPr>
              <a:t>“…some level of local continuity at the edge of Europe persisting over 4,000 y.”</a:t>
            </a: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L. Cassidy et al. 2016: 368: </a:t>
            </a:r>
            <a:br>
              <a:rPr lang="en-US" sz="1800">
                <a:solidFill>
                  <a:schemeClr val="tx1"/>
                </a:solidFill>
                <a:effectLst/>
                <a:ea typeface="Calibri" panose="020F0502020204030204" pitchFamily="34" charset="0"/>
                <a:cs typeface="Times New Roman" panose="02020603050405020304" pitchFamily="18" charset="0"/>
              </a:rPr>
            </a:br>
            <a:r>
              <a:rPr lang="en-US" sz="1800">
                <a:solidFill>
                  <a:schemeClr val="tx1"/>
                </a:solidFill>
                <a:effectLst/>
                <a:ea typeface="Calibri" panose="020F0502020204030204" pitchFamily="34" charset="0"/>
                <a:cs typeface="Times New Roman" panose="02020603050405020304" pitchFamily="18" charset="0"/>
              </a:rPr>
              <a:t>“This turnover invites the possibility of accompanying introduction of Indo-European, perhaps early Celtic, language.”</a:t>
            </a:r>
          </a:p>
        </p:txBody>
      </p:sp>
      <p:pic>
        <p:nvPicPr>
          <p:cNvPr id="4" name="Picture 10">
            <a:extLst>
              <a:ext uri="{FF2B5EF4-FFF2-40B4-BE49-F238E27FC236}">
                <a16:creationId xmlns:a16="http://schemas.microsoft.com/office/drawing/2014/main" id="{9AA5B9A8-68BF-B777-20CA-A816523BA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21368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Early Bronze Age Celts?	</a:t>
            </a:r>
          </a:p>
        </p:txBody>
      </p:sp>
      <p:sp>
        <p:nvSpPr>
          <p:cNvPr id="2" name="Rechteck: abgerundete Ecken 1">
            <a:extLst>
              <a:ext uri="{FF2B5EF4-FFF2-40B4-BE49-F238E27FC236}">
                <a16:creationId xmlns:a16="http://schemas.microsoft.com/office/drawing/2014/main" id="{EEA06720-E4D3-BA79-2E80-7306B17B1424}"/>
              </a:ext>
            </a:extLst>
          </p:cNvPr>
          <p:cNvSpPr/>
          <p:nvPr/>
        </p:nvSpPr>
        <p:spPr>
          <a:xfrm>
            <a:off x="209554" y="786784"/>
            <a:ext cx="6302932" cy="54148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spcAft>
                <a:spcPts val="600"/>
              </a:spcAft>
            </a:pPr>
            <a:r>
              <a:rPr lang="en-IE" sz="1800">
                <a:solidFill>
                  <a:schemeClr val="bg1">
                    <a:lumMod val="50000"/>
                  </a:schemeClr>
                </a:solidFill>
                <a:effectLst/>
                <a:ea typeface="Calibri" panose="020F0502020204030204" pitchFamily="34" charset="0"/>
                <a:cs typeface="Times New Roman" panose="02020603050405020304" pitchFamily="18" charset="0"/>
              </a:rPr>
              <a:t>E</a:t>
            </a:r>
            <a:r>
              <a:rPr lang="en-IE">
                <a:solidFill>
                  <a:schemeClr val="bg1">
                    <a:lumMod val="50000"/>
                  </a:schemeClr>
                </a:solidFill>
                <a:ea typeface="Calibri" panose="020F0502020204030204" pitchFamily="34" charset="0"/>
                <a:cs typeface="Times New Roman" panose="02020603050405020304" pitchFamily="18" charset="0"/>
              </a:rPr>
              <a:t>arly </a:t>
            </a:r>
            <a:r>
              <a:rPr lang="en-IE" sz="1800">
                <a:solidFill>
                  <a:schemeClr val="bg1">
                    <a:lumMod val="50000"/>
                  </a:schemeClr>
                </a:solidFill>
                <a:effectLst/>
                <a:ea typeface="Calibri" panose="020F0502020204030204" pitchFamily="34" charset="0"/>
                <a:cs typeface="Times New Roman" panose="02020603050405020304" pitchFamily="18" charset="0"/>
              </a:rPr>
              <a:t>Bronze Age (EBA) Celts </a:t>
            </a:r>
            <a:r>
              <a:rPr lang="en-IE" sz="1800" dirty="0">
                <a:solidFill>
                  <a:schemeClr val="bg1">
                    <a:lumMod val="50000"/>
                  </a:schemeClr>
                </a:solidFill>
                <a:effectLst/>
                <a:ea typeface="Calibri" panose="020F0502020204030204" pitchFamily="34" charset="0"/>
                <a:cs typeface="Times New Roman" panose="02020603050405020304" pitchFamily="18" charset="0"/>
              </a:rPr>
              <a:t>in Britain &amp; Ireland?</a:t>
            </a:r>
            <a:endParaRPr lang="en-IE" dirty="0">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IE" sz="1800" b="1">
                <a:solidFill>
                  <a:schemeClr val="tx1"/>
                </a:solidFill>
                <a:effectLst/>
                <a:ea typeface="Calibri" panose="020F0502020204030204" pitchFamily="34" charset="0"/>
                <a:cs typeface="Times New Roman" panose="02020603050405020304" pitchFamily="18" charset="0"/>
              </a:rPr>
              <a:t>pro</a:t>
            </a:r>
            <a:r>
              <a:rPr lang="en-IE" sz="1800" b="1" dirty="0">
                <a:solidFill>
                  <a:schemeClr val="tx1"/>
                </a:solidFill>
                <a:effectLst/>
                <a:ea typeface="Calibri" panose="020F0502020204030204" pitchFamily="34" charset="0"/>
                <a:cs typeface="Times New Roman" panose="02020603050405020304" pitchFamily="18" charset="0"/>
              </a:rPr>
              <a:t>:</a:t>
            </a:r>
          </a:p>
          <a:p>
            <a:pPr marL="742950" lvl="1" indent="-285750">
              <a:spcAft>
                <a:spcPts val="12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EBA/Bell-Beaker influx seems to be last big immigra-tion genetically and archaeologically</a:t>
            </a:r>
          </a:p>
          <a:p>
            <a:pPr marL="285750" indent="-285750">
              <a:spcAft>
                <a:spcPts val="1200"/>
              </a:spcAft>
              <a:buFont typeface="Wingdings" panose="05000000000000000000" pitchFamily="2" charset="2"/>
              <a:buChar char="§"/>
            </a:pPr>
            <a:r>
              <a:rPr lang="en-IE" b="1">
                <a:solidFill>
                  <a:schemeClr val="tx1"/>
                </a:solidFill>
                <a:effectLst/>
                <a:ea typeface="Calibri" panose="020F0502020204030204" pitchFamily="34" charset="0"/>
                <a:cs typeface="Times New Roman" panose="02020603050405020304" pitchFamily="18" charset="0"/>
              </a:rPr>
              <a:t>contra:</a:t>
            </a:r>
          </a:p>
          <a:p>
            <a:pPr marL="742950" lvl="1" indent="-285750">
              <a:spcAft>
                <a:spcPts val="600"/>
              </a:spcAft>
              <a:buFont typeface="Arial" panose="020B0604020202020204" pitchFamily="34" charset="0"/>
              <a:buChar char="•"/>
            </a:pPr>
            <a:r>
              <a:rPr lang="en-IE" b="1">
                <a:solidFill>
                  <a:schemeClr val="tx1"/>
                </a:solidFill>
                <a:ea typeface="Calibri" panose="020F0502020204030204" pitchFamily="34" charset="0"/>
                <a:cs typeface="Times New Roman" panose="02020603050405020304" pitchFamily="18" charset="0"/>
              </a:rPr>
              <a:t>similarity</a:t>
            </a:r>
            <a:r>
              <a:rPr lang="en-IE">
                <a:solidFill>
                  <a:schemeClr val="tx1"/>
                </a:solidFill>
                <a:ea typeface="Calibri" panose="020F0502020204030204" pitchFamily="34" charset="0"/>
                <a:cs typeface="Times New Roman" panose="02020603050405020304" pitchFamily="18" charset="0"/>
              </a:rPr>
              <a:t> of Iron Age Celtic languages </a:t>
            </a:r>
            <a:r>
              <a:rPr lang="en-IE">
                <a:solidFill>
                  <a:schemeClr val="tx1"/>
                </a:solidFill>
                <a:effectLst/>
                <a:ea typeface="Calibri" panose="020F0502020204030204" pitchFamily="34" charset="0"/>
                <a:cs typeface="Times New Roman" panose="02020603050405020304" pitchFamily="18" charset="0"/>
              </a:rPr>
              <a:t>(e.g. Mallory 2013a: 261-262; 2013b: 28-30)</a:t>
            </a:r>
          </a:p>
          <a:p>
            <a:pPr marL="742950" lvl="1" indent="-285750">
              <a:spcAft>
                <a:spcPts val="600"/>
              </a:spcAft>
              <a:buFont typeface="Arial" panose="020B0604020202020204" pitchFamily="34" charset="0"/>
              <a:buChar char="•"/>
            </a:pPr>
            <a:r>
              <a:rPr lang="en-IE" b="1">
                <a:solidFill>
                  <a:schemeClr val="tx1"/>
                </a:solidFill>
                <a:ea typeface="Calibri" panose="020F0502020204030204" pitchFamily="34" charset="0"/>
                <a:cs typeface="Times New Roman" panose="02020603050405020304" pitchFamily="18" charset="0"/>
              </a:rPr>
              <a:t>shallow time-depth </a:t>
            </a:r>
            <a:r>
              <a:rPr lang="en-IE">
                <a:solidFill>
                  <a:schemeClr val="tx1"/>
                </a:solidFill>
                <a:ea typeface="Calibri" panose="020F0502020204030204" pitchFamily="34" charset="0"/>
                <a:cs typeface="Times New Roman" panose="02020603050405020304" pitchFamily="18" charset="0"/>
              </a:rPr>
              <a:t>of Proto-Celtic (late 2</a:t>
            </a:r>
            <a:r>
              <a:rPr lang="en-IE" baseline="30000">
                <a:solidFill>
                  <a:schemeClr val="tx1"/>
                </a:solidFill>
                <a:ea typeface="Calibri" panose="020F0502020204030204" pitchFamily="34" charset="0"/>
                <a:cs typeface="Times New Roman" panose="02020603050405020304" pitchFamily="18" charset="0"/>
              </a:rPr>
              <a:t>nd</a:t>
            </a:r>
            <a:r>
              <a:rPr lang="en-IE">
                <a:solidFill>
                  <a:schemeClr val="tx1"/>
                </a:solidFill>
                <a:ea typeface="Calibri" panose="020F0502020204030204" pitchFamily="34" charset="0"/>
                <a:cs typeface="Times New Roman" panose="02020603050405020304" pitchFamily="18" charset="0"/>
              </a:rPr>
              <a:t> mill. </a:t>
            </a:r>
            <a:r>
              <a:rPr lang="en-IE" cap="small">
                <a:solidFill>
                  <a:schemeClr val="tx1"/>
                </a:solidFill>
                <a:ea typeface="Calibri" panose="020F0502020204030204" pitchFamily="34" charset="0"/>
                <a:cs typeface="Times New Roman" panose="02020603050405020304" pitchFamily="18" charset="0"/>
              </a:rPr>
              <a:t>b.c</a:t>
            </a:r>
            <a:r>
              <a:rPr lang="en-IE">
                <a:solidFill>
                  <a:schemeClr val="tx1"/>
                </a:solidFill>
                <a:ea typeface="Calibri" panose="020F0502020204030204" pitchFamily="34" charset="0"/>
                <a:cs typeface="Times New Roman" panose="02020603050405020304" pitchFamily="18" charset="0"/>
              </a:rPr>
              <a:t>.)</a:t>
            </a:r>
            <a:endParaRPr lang="en-IE">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IE" b="1">
                <a:solidFill>
                  <a:schemeClr val="tx1"/>
                </a:solidFill>
                <a:ea typeface="Calibri" panose="020F0502020204030204" pitchFamily="34" charset="0"/>
                <a:cs typeface="Times New Roman" panose="02020603050405020304" pitchFamily="18" charset="0"/>
              </a:rPr>
              <a:t>loan relations </a:t>
            </a:r>
            <a:r>
              <a:rPr lang="en-IE">
                <a:solidFill>
                  <a:schemeClr val="tx1"/>
                </a:solidFill>
                <a:ea typeface="Calibri" panose="020F0502020204030204" pitchFamily="34" charset="0"/>
                <a:cs typeface="Times New Roman" panose="02020603050405020304" pitchFamily="18" charset="0"/>
              </a:rPr>
              <a:t>with </a:t>
            </a:r>
            <a:r>
              <a:rPr lang="en-IE" b="1">
                <a:solidFill>
                  <a:schemeClr val="tx1"/>
                </a:solidFill>
                <a:ea typeface="Calibri" panose="020F0502020204030204" pitchFamily="34" charset="0"/>
                <a:cs typeface="Times New Roman" panose="02020603050405020304" pitchFamily="18" charset="0"/>
              </a:rPr>
              <a:t>Proto-Germanic</a:t>
            </a:r>
            <a:r>
              <a:rPr lang="en-IE">
                <a:solidFill>
                  <a:schemeClr val="tx1"/>
                </a:solidFill>
                <a:ea typeface="Calibri" panose="020F0502020204030204" pitchFamily="34" charset="0"/>
                <a:cs typeface="Times New Roman" panose="02020603050405020304" pitchFamily="18" charset="0"/>
              </a:rPr>
              <a:t> (</a:t>
            </a:r>
            <a:r>
              <a:rPr kumimoji="0" lang="en-IE" b="0" i="0" u="none" strike="noStrike" kern="1200" cap="none" spc="0" normalizeH="0" baseline="0" noProof="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rPr>
              <a:t>Van </a:t>
            </a:r>
            <a:r>
              <a:rPr kumimoji="0" lang="en-IE" b="0" i="0" u="none" strike="noStrike" kern="1200" cap="none" spc="0"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rPr>
              <a:t>Sluis, Jørgensen, </a:t>
            </a:r>
            <a:r>
              <a:rPr kumimoji="0" lang="en-IE" b="0" i="0" u="none" strike="noStrike" kern="1200" cap="none" spc="0" normalizeH="0" baseline="0" noProof="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rPr>
              <a:t>Kroonen 2023)</a:t>
            </a:r>
          </a:p>
          <a:p>
            <a:pPr marL="742950" lvl="1" indent="-285750">
              <a:spcAft>
                <a:spcPts val="600"/>
              </a:spcAft>
              <a:buFont typeface="Arial" panose="020B0604020202020204" pitchFamily="34" charset="0"/>
              <a:buChar char="•"/>
            </a:pPr>
            <a:r>
              <a:rPr lang="en-IE" b="1">
                <a:solidFill>
                  <a:prstClr val="black"/>
                </a:solidFill>
                <a:latin typeface="Calibri" panose="020F0502020204030204" pitchFamily="34" charset="0"/>
                <a:ea typeface="Calibri" panose="020F0502020204030204" pitchFamily="34" charset="0"/>
                <a:cs typeface="Times New Roman" panose="02020603050405020304" pitchFamily="18" charset="0"/>
              </a:rPr>
              <a:t>connection</a:t>
            </a:r>
            <a:r>
              <a:rPr lang="en-IE">
                <a:solidFill>
                  <a:prstClr val="black"/>
                </a:solidFill>
                <a:latin typeface="Calibri" panose="020F0502020204030204" pitchFamily="34" charset="0"/>
                <a:ea typeface="Calibri" panose="020F0502020204030204" pitchFamily="34" charset="0"/>
                <a:cs typeface="Times New Roman" panose="02020603050405020304" pitchFamily="18" charset="0"/>
              </a:rPr>
              <a:t> with </a:t>
            </a:r>
            <a:r>
              <a:rPr lang="en-IE" b="1">
                <a:solidFill>
                  <a:prstClr val="black"/>
                </a:solidFill>
                <a:latin typeface="Calibri" panose="020F0502020204030204" pitchFamily="34" charset="0"/>
                <a:ea typeface="Calibri" panose="020F0502020204030204" pitchFamily="34" charset="0"/>
                <a:cs typeface="Times New Roman" panose="02020603050405020304" pitchFamily="18" charset="0"/>
              </a:rPr>
              <a:t>Italic</a:t>
            </a:r>
            <a:r>
              <a:rPr lang="en-IE">
                <a:solidFill>
                  <a:prstClr val="black"/>
                </a:solidFill>
                <a:latin typeface="Calibri" panose="020F0502020204030204" pitchFamily="34" charset="0"/>
                <a:ea typeface="Calibri" panose="020F0502020204030204" pitchFamily="34" charset="0"/>
                <a:cs typeface="Times New Roman" panose="02020603050405020304" pitchFamily="18" charset="0"/>
              </a:rPr>
              <a:t> (Sims-Williams 2020)</a:t>
            </a:r>
            <a:endParaRPr lang="en-IE">
              <a:solidFill>
                <a:schemeClr val="tx1"/>
              </a:solidFill>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IE" b="1">
                <a:solidFill>
                  <a:schemeClr val="tx1"/>
                </a:solidFill>
                <a:ea typeface="Calibri" panose="020F0502020204030204" pitchFamily="34" charset="0"/>
                <a:cs typeface="Times New Roman" panose="02020603050405020304" pitchFamily="18" charset="0"/>
              </a:rPr>
              <a:t>landlocked</a:t>
            </a:r>
            <a:r>
              <a:rPr lang="en-IE">
                <a:solidFill>
                  <a:schemeClr val="tx1"/>
                </a:solidFill>
                <a:ea typeface="Calibri" panose="020F0502020204030204" pitchFamily="34" charset="0"/>
                <a:cs typeface="Times New Roman" panose="02020603050405020304" pitchFamily="18" charset="0"/>
              </a:rPr>
              <a:t> speech community (Stifter 2023)</a:t>
            </a:r>
          </a:p>
          <a:p>
            <a:pPr marL="742950" lvl="1" indent="-285750">
              <a:spcAft>
                <a:spcPts val="1200"/>
              </a:spcAft>
              <a:buFont typeface="Arial" panose="020B0604020202020204" pitchFamily="34" charset="0"/>
              <a:buChar char="•"/>
            </a:pPr>
            <a:r>
              <a:rPr lang="en-IE" b="1">
                <a:solidFill>
                  <a:schemeClr val="tx1"/>
                </a:solidFill>
                <a:ea typeface="Calibri" panose="020F0502020204030204" pitchFamily="34" charset="0"/>
                <a:cs typeface="Times New Roman" panose="02020603050405020304" pitchFamily="18" charset="0"/>
              </a:rPr>
              <a:t>Carpathian Basin </a:t>
            </a:r>
            <a:r>
              <a:rPr lang="en-IE">
                <a:solidFill>
                  <a:schemeClr val="tx1"/>
                </a:solidFill>
                <a:ea typeface="Calibri" panose="020F0502020204030204" pitchFamily="34" charset="0"/>
                <a:cs typeface="Times New Roman" panose="02020603050405020304" pitchFamily="18" charset="0"/>
              </a:rPr>
              <a:t>(McColl et al. 2025)</a:t>
            </a:r>
          </a:p>
        </p:txBody>
      </p:sp>
      <p:sp>
        <p:nvSpPr>
          <p:cNvPr id="6" name="Rechteck: abgerundete Ecken 5">
            <a:extLst>
              <a:ext uri="{FF2B5EF4-FFF2-40B4-BE49-F238E27FC236}">
                <a16:creationId xmlns:a16="http://schemas.microsoft.com/office/drawing/2014/main" id="{60A7CD1C-C767-93BB-89BE-42E672104D15}"/>
              </a:ext>
            </a:extLst>
          </p:cNvPr>
          <p:cNvSpPr/>
          <p:nvPr/>
        </p:nvSpPr>
        <p:spPr>
          <a:xfrm>
            <a:off x="6867525" y="5442936"/>
            <a:ext cx="4726719" cy="128682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3" panose="05040102010807070707" pitchFamily="18" charset="2"/>
              <a:buChar char=""/>
            </a:pP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EBA language in Western Archipelago</a:t>
            </a:r>
            <a:b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b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 a </a:t>
            </a:r>
            <a:r>
              <a:rPr lang="en-IE" b="1">
                <a:solidFill>
                  <a:schemeClr val="tx1"/>
                </a:solidFill>
                <a:ea typeface="Calibri" panose="020F0502020204030204" pitchFamily="34" charset="0"/>
                <a:cs typeface="Times New Roman" panose="02020603050405020304" pitchFamily="18" charset="0"/>
                <a:sym typeface="Wingdings 3" panose="05040102010807070707" pitchFamily="18" charset="2"/>
              </a:rPr>
              <a:t>lost IE branch</a:t>
            </a: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 </a:t>
            </a:r>
            <a:r>
              <a:rPr lang="en-IE" i="1">
                <a:solidFill>
                  <a:schemeClr val="tx1"/>
                </a:solidFill>
                <a:ea typeface="Calibri" panose="020F0502020204030204" pitchFamily="34" charset="0"/>
                <a:cs typeface="Times New Roman" panose="02020603050405020304" pitchFamily="18" charset="0"/>
                <a:sym typeface="Wingdings 3" panose="05040102010807070707" pitchFamily="18" charset="2"/>
              </a:rPr>
              <a:t>Indogermania Submersa</a:t>
            </a: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a:t>
            </a:r>
          </a:p>
          <a:p>
            <a:pPr>
              <a:spcAft>
                <a:spcPts val="1200"/>
              </a:spcAft>
            </a:pP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	‘Bell-Beakerish’</a:t>
            </a:r>
            <a:endParaRPr lang="en-IE">
              <a:solidFill>
                <a:schemeClr val="tx1"/>
              </a:solidFill>
              <a:ea typeface="Calibri" panose="020F0502020204030204" pitchFamily="34" charset="0"/>
              <a:cs typeface="Times New Roman" panose="02020603050405020304" pitchFamily="18" charset="0"/>
            </a:endParaRPr>
          </a:p>
        </p:txBody>
      </p:sp>
      <p:pic>
        <p:nvPicPr>
          <p:cNvPr id="8" name="Grafik 7" descr="Keltische Sprachen.jpg">
            <a:extLst>
              <a:ext uri="{FF2B5EF4-FFF2-40B4-BE49-F238E27FC236}">
                <a16:creationId xmlns:a16="http://schemas.microsoft.com/office/drawing/2014/main" id="{935FFA7D-8D1C-9CAB-EAED-EDE0B75A48E3}"/>
              </a:ext>
            </a:extLst>
          </p:cNvPr>
          <p:cNvPicPr>
            <a:picLocks noChangeAspect="1"/>
          </p:cNvPicPr>
          <p:nvPr/>
        </p:nvPicPr>
        <p:blipFill>
          <a:blip r:embed="rId3" cstate="print"/>
          <a:stretch>
            <a:fillRect/>
          </a:stretch>
        </p:blipFill>
        <p:spPr>
          <a:xfrm>
            <a:off x="6718444" y="1415064"/>
            <a:ext cx="5391581" cy="3558444"/>
          </a:xfrm>
          <a:prstGeom prst="rect">
            <a:avLst/>
          </a:prstGeom>
        </p:spPr>
      </p:pic>
      <p:sp>
        <p:nvSpPr>
          <p:cNvPr id="9" name="Ellipse 8">
            <a:extLst>
              <a:ext uri="{FF2B5EF4-FFF2-40B4-BE49-F238E27FC236}">
                <a16:creationId xmlns:a16="http://schemas.microsoft.com/office/drawing/2014/main" id="{E24548B0-8A61-C0A1-9198-ABEDFD9CD62C}"/>
              </a:ext>
            </a:extLst>
          </p:cNvPr>
          <p:cNvSpPr/>
          <p:nvPr/>
        </p:nvSpPr>
        <p:spPr>
          <a:xfrm>
            <a:off x="8338239" y="2462544"/>
            <a:ext cx="854820" cy="1213163"/>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feld 9">
            <a:extLst>
              <a:ext uri="{FF2B5EF4-FFF2-40B4-BE49-F238E27FC236}">
                <a16:creationId xmlns:a16="http://schemas.microsoft.com/office/drawing/2014/main" id="{03C439D4-5802-631B-6507-C457BAD2504E}"/>
              </a:ext>
            </a:extLst>
          </p:cNvPr>
          <p:cNvSpPr txBox="1"/>
          <p:nvPr/>
        </p:nvSpPr>
        <p:spPr>
          <a:xfrm>
            <a:off x="8550765" y="2674029"/>
            <a:ext cx="348791" cy="646331"/>
          </a:xfrm>
          <a:prstGeom prst="rect">
            <a:avLst/>
          </a:prstGeom>
          <a:noFill/>
        </p:spPr>
        <p:txBody>
          <a:bodyPr wrap="square" rtlCol="0">
            <a:spAutoFit/>
          </a:bodyPr>
          <a:lstStyle/>
          <a:p>
            <a:r>
              <a:rPr lang="en-IE" sz="3600" b="1">
                <a:solidFill>
                  <a:schemeClr val="bg1"/>
                </a:solidFill>
              </a:rPr>
              <a:t>?</a:t>
            </a:r>
            <a:endParaRPr lang="en-IE" b="1">
              <a:solidFill>
                <a:schemeClr val="bg1"/>
              </a:solidFill>
            </a:endParaRPr>
          </a:p>
        </p:txBody>
      </p:sp>
      <p:pic>
        <p:nvPicPr>
          <p:cNvPr id="3" name="Picture 10">
            <a:extLst>
              <a:ext uri="{FF2B5EF4-FFF2-40B4-BE49-F238E27FC236}">
                <a16:creationId xmlns:a16="http://schemas.microsoft.com/office/drawing/2014/main" id="{4D59C6DB-E7EA-BBB7-1E0E-70611EF852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
        <p:nvSpPr>
          <p:cNvPr id="4" name="Ellipse 3">
            <a:extLst>
              <a:ext uri="{FF2B5EF4-FFF2-40B4-BE49-F238E27FC236}">
                <a16:creationId xmlns:a16="http://schemas.microsoft.com/office/drawing/2014/main" id="{99D8C1FB-DA7E-44BC-CC05-18B5A1A36B02}"/>
              </a:ext>
            </a:extLst>
          </p:cNvPr>
          <p:cNvSpPr/>
          <p:nvPr/>
        </p:nvSpPr>
        <p:spPr>
          <a:xfrm>
            <a:off x="9826008" y="2726086"/>
            <a:ext cx="687191" cy="1056992"/>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feld 4">
            <a:extLst>
              <a:ext uri="{FF2B5EF4-FFF2-40B4-BE49-F238E27FC236}">
                <a16:creationId xmlns:a16="http://schemas.microsoft.com/office/drawing/2014/main" id="{097FA38E-93DA-6A01-615C-B131F9C97565}"/>
              </a:ext>
            </a:extLst>
          </p:cNvPr>
          <p:cNvSpPr txBox="1"/>
          <p:nvPr/>
        </p:nvSpPr>
        <p:spPr>
          <a:xfrm>
            <a:off x="9995207" y="2875034"/>
            <a:ext cx="348791" cy="646331"/>
          </a:xfrm>
          <a:prstGeom prst="rect">
            <a:avLst/>
          </a:prstGeom>
          <a:noFill/>
        </p:spPr>
        <p:txBody>
          <a:bodyPr wrap="square" rtlCol="0">
            <a:spAutoFit/>
          </a:bodyPr>
          <a:lstStyle/>
          <a:p>
            <a:r>
              <a:rPr lang="en-IE" sz="3600" b="1">
                <a:solidFill>
                  <a:schemeClr val="bg1"/>
                </a:solidFill>
              </a:rPr>
              <a:t>?</a:t>
            </a:r>
            <a:endParaRPr lang="en-IE" b="1">
              <a:solidFill>
                <a:schemeClr val="bg1"/>
              </a:solidFill>
            </a:endParaRPr>
          </a:p>
        </p:txBody>
      </p:sp>
    </p:spTree>
    <p:extLst>
      <p:ext uri="{BB962C8B-B14F-4D97-AF65-F5344CB8AC3E}">
        <p14:creationId xmlns:p14="http://schemas.microsoft.com/office/powerpoint/2010/main" val="32689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04A6A6E5-EF53-7D9C-39C6-218FAFE2D943}"/>
              </a:ext>
            </a:extLst>
          </p:cNvPr>
          <p:cNvSpPr/>
          <p:nvPr/>
        </p:nvSpPr>
        <p:spPr>
          <a:xfrm>
            <a:off x="1928762" y="4596120"/>
            <a:ext cx="8334469" cy="209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IE" sz="1800">
                <a:solidFill>
                  <a:schemeClr val="bg1">
                    <a:lumMod val="50000"/>
                  </a:schemeClr>
                </a:solidFill>
                <a:effectLst/>
                <a:ea typeface="Calibri" panose="020F0502020204030204" pitchFamily="34" charset="0"/>
                <a:cs typeface="Times New Roman" panose="02020603050405020304" pitchFamily="18" charset="0"/>
              </a:rPr>
              <a:t>Proposed dates:</a:t>
            </a:r>
            <a:endParaRPr lang="en-IE" sz="1800">
              <a:solidFill>
                <a:schemeClr val="tx1"/>
              </a:solidFill>
              <a:effectLst/>
              <a:ea typeface="Calibri" panose="020F0502020204030204" pitchFamily="34" charset="0"/>
              <a:cs typeface="Times New Roman" panose="02020603050405020304" pitchFamily="18" charset="0"/>
            </a:endParaRPr>
          </a:p>
          <a:p>
            <a:pPr marL="1200150" lvl="2" indent="-285750">
              <a:spcAft>
                <a:spcPts val="600"/>
              </a:spcAft>
              <a:buFont typeface="Wingdings" panose="05000000000000000000" pitchFamily="2" charset="2"/>
              <a:buChar char="§"/>
            </a:pPr>
            <a:r>
              <a:rPr lang="en-US" b="1">
                <a:solidFill>
                  <a:schemeClr val="tx1"/>
                </a:solidFill>
                <a:ea typeface="Calibri" panose="020F0502020204030204" pitchFamily="34" charset="0"/>
                <a:cs typeface="Times New Roman" panose="02020603050405020304" pitchFamily="18" charset="0"/>
              </a:rPr>
              <a:t>Early Bronze Age </a:t>
            </a:r>
            <a:r>
              <a:rPr lang="en-US">
                <a:solidFill>
                  <a:schemeClr val="tx1"/>
                </a:solidFill>
                <a:ea typeface="Calibri" panose="020F0502020204030204" pitchFamily="34" charset="0"/>
                <a:cs typeface="Times New Roman" panose="02020603050405020304" pitchFamily="18" charset="0"/>
              </a:rPr>
              <a:t>(3rd - 4th mill. BC)		e.g., Cunliffe &amp; Koch 2010</a:t>
            </a:r>
          </a:p>
          <a:p>
            <a:pPr marL="1200150" lvl="2" indent="-285750">
              <a:spcAft>
                <a:spcPts val="600"/>
              </a:spcAft>
              <a:buFont typeface="Wingdings" panose="05000000000000000000" pitchFamily="2" charset="2"/>
              <a:buChar char="§"/>
            </a:pPr>
            <a:r>
              <a:rPr lang="en-US" b="1">
                <a:solidFill>
                  <a:schemeClr val="tx1"/>
                </a:solidFill>
                <a:ea typeface="Calibri" panose="020F0502020204030204" pitchFamily="34" charset="0"/>
                <a:cs typeface="Times New Roman" panose="02020603050405020304" pitchFamily="18" charset="0"/>
              </a:rPr>
              <a:t>Late Bronze Age </a:t>
            </a:r>
            <a:r>
              <a:rPr lang="en-US">
                <a:solidFill>
                  <a:schemeClr val="tx1"/>
                </a:solidFill>
                <a:ea typeface="Calibri" panose="020F0502020204030204" pitchFamily="34" charset="0"/>
                <a:cs typeface="Times New Roman" panose="02020603050405020304" pitchFamily="18" charset="0"/>
              </a:rPr>
              <a:t>(1200 - 800 BC)		e.g., Drews 2022</a:t>
            </a:r>
          </a:p>
          <a:p>
            <a:pPr marL="1200150" lvl="2" indent="-285750">
              <a:spcAft>
                <a:spcPts val="600"/>
              </a:spcAft>
              <a:buFont typeface="Wingdings" panose="05000000000000000000" pitchFamily="2" charset="2"/>
              <a:buChar char="§"/>
            </a:pPr>
            <a:r>
              <a:rPr lang="en-US" b="1">
                <a:solidFill>
                  <a:schemeClr val="tx1"/>
                </a:solidFill>
                <a:ea typeface="Calibri" panose="020F0502020204030204" pitchFamily="34" charset="0"/>
                <a:cs typeface="Times New Roman" panose="02020603050405020304" pitchFamily="18" charset="0"/>
              </a:rPr>
              <a:t>Early Iron Age </a:t>
            </a:r>
            <a:r>
              <a:rPr lang="en-US">
                <a:solidFill>
                  <a:schemeClr val="tx1"/>
                </a:solidFill>
                <a:ea typeface="Calibri" panose="020F0502020204030204" pitchFamily="34" charset="0"/>
                <a:cs typeface="Times New Roman" panose="02020603050405020304" pitchFamily="18" charset="0"/>
              </a:rPr>
              <a:t>(1st mill. BC)			e.g., Sims-Williams 2020</a:t>
            </a:r>
          </a:p>
          <a:p>
            <a:pPr marL="1200150" lvl="2" indent="-285750">
              <a:spcAft>
                <a:spcPts val="600"/>
              </a:spcAft>
              <a:buFont typeface="Wingdings" panose="05000000000000000000" pitchFamily="2" charset="2"/>
              <a:buChar char="§"/>
            </a:pPr>
            <a:r>
              <a:rPr lang="en-US" b="1">
                <a:solidFill>
                  <a:schemeClr val="tx1"/>
                </a:solidFill>
                <a:ea typeface="Calibri" panose="020F0502020204030204" pitchFamily="34" charset="0"/>
                <a:cs typeface="Times New Roman" panose="02020603050405020304" pitchFamily="18" charset="0"/>
              </a:rPr>
              <a:t>1st cent. AD </a:t>
            </a:r>
            <a:r>
              <a:rPr lang="en-US">
                <a:solidFill>
                  <a:schemeClr val="tx1"/>
                </a:solidFill>
                <a:ea typeface="Calibri" panose="020F0502020204030204" pitchFamily="34" charset="0"/>
                <a:cs typeface="Times New Roman" panose="02020603050405020304" pitchFamily="18" charset="0"/>
              </a:rPr>
              <a:t>(Ireland)					e.g., Schrijver 2015</a:t>
            </a: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defTabSz="914400">
              <a:spcBef>
                <a:spcPct val="0"/>
              </a:spcBef>
              <a:buNone/>
              <a:defRPr sz="2800">
                <a:solidFill>
                  <a:sysClr val="window" lastClr="FFFFFF"/>
                </a:solidFill>
                <a:latin typeface="Calibri"/>
                <a:ea typeface="+mj-ea"/>
                <a:cs typeface="+mj-cs"/>
              </a:defRPr>
            </a:lvl1pPr>
          </a:lstStyle>
          <a:p>
            <a:pPr algn="r"/>
            <a:r>
              <a:rPr lang="en-IE"/>
              <a:t>	The spread of Indo-European and the Celticisation of the west 	</a:t>
            </a:r>
          </a:p>
        </p:txBody>
      </p:sp>
      <p:pic>
        <p:nvPicPr>
          <p:cNvPr id="5" name="Grafik 4">
            <a:extLst>
              <a:ext uri="{FF2B5EF4-FFF2-40B4-BE49-F238E27FC236}">
                <a16:creationId xmlns:a16="http://schemas.microsoft.com/office/drawing/2014/main" id="{0EEB4E83-258F-DFFF-DE97-2089CDCDA359}"/>
              </a:ext>
            </a:extLst>
          </p:cNvPr>
          <p:cNvPicPr>
            <a:picLocks noChangeAspect="1"/>
          </p:cNvPicPr>
          <p:nvPr/>
        </p:nvPicPr>
        <p:blipFill>
          <a:blip r:embed="rId2"/>
          <a:stretch>
            <a:fillRect/>
          </a:stretch>
        </p:blipFill>
        <p:spPr>
          <a:xfrm>
            <a:off x="2411356" y="653164"/>
            <a:ext cx="7369283" cy="3875095"/>
          </a:xfrm>
          <a:prstGeom prst="rect">
            <a:avLst/>
          </a:prstGeom>
        </p:spPr>
      </p:pic>
      <p:sp>
        <p:nvSpPr>
          <p:cNvPr id="9" name="Textfeld 8">
            <a:extLst>
              <a:ext uri="{FF2B5EF4-FFF2-40B4-BE49-F238E27FC236}">
                <a16:creationId xmlns:a16="http://schemas.microsoft.com/office/drawing/2014/main" id="{8DDC7779-B0B8-3821-E68F-B28CC4534D1E}"/>
              </a:ext>
            </a:extLst>
          </p:cNvPr>
          <p:cNvSpPr txBox="1"/>
          <p:nvPr/>
        </p:nvSpPr>
        <p:spPr>
          <a:xfrm>
            <a:off x="9806386" y="3943484"/>
            <a:ext cx="2177863" cy="584775"/>
          </a:xfrm>
          <a:prstGeom prst="rect">
            <a:avLst/>
          </a:prstGeom>
          <a:solidFill>
            <a:schemeClr val="bg1">
              <a:lumMod val="85000"/>
            </a:schemeClr>
          </a:solidFill>
        </p:spPr>
        <p:txBody>
          <a:bodyPr wrap="square" rtlCol="0">
            <a:spAutoFit/>
          </a:bodyPr>
          <a:lstStyle/>
          <a:p>
            <a:r>
              <a:rPr lang="en-IE" sz="1600"/>
              <a:t>Illustration: </a:t>
            </a:r>
          </a:p>
          <a:p>
            <a:r>
              <a:rPr lang="en-IE" sz="1600"/>
              <a:t>Narashiman et al. 2019</a:t>
            </a:r>
          </a:p>
        </p:txBody>
      </p:sp>
      <p:pic>
        <p:nvPicPr>
          <p:cNvPr id="2" name="Picture 10">
            <a:extLst>
              <a:ext uri="{FF2B5EF4-FFF2-40B4-BE49-F238E27FC236}">
                <a16:creationId xmlns:a16="http://schemas.microsoft.com/office/drawing/2014/main" id="{32899428-DFB8-9001-B67D-3C923CB82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
        <p:nvSpPr>
          <p:cNvPr id="4" name="Textfeld 3">
            <a:extLst>
              <a:ext uri="{FF2B5EF4-FFF2-40B4-BE49-F238E27FC236}">
                <a16:creationId xmlns:a16="http://schemas.microsoft.com/office/drawing/2014/main" id="{5B69F107-F557-A4EA-35C1-28E405A9D256}"/>
              </a:ext>
            </a:extLst>
          </p:cNvPr>
          <p:cNvSpPr txBox="1"/>
          <p:nvPr/>
        </p:nvSpPr>
        <p:spPr>
          <a:xfrm>
            <a:off x="2207447" y="5210787"/>
            <a:ext cx="519953" cy="1200329"/>
          </a:xfrm>
          <a:prstGeom prst="rect">
            <a:avLst/>
          </a:prstGeom>
          <a:noFill/>
        </p:spPr>
        <p:txBody>
          <a:bodyPr wrap="square" rtlCol="0">
            <a:spAutoFit/>
          </a:bodyPr>
          <a:lstStyle/>
          <a:p>
            <a:r>
              <a:rPr lang="en-IE" sz="7200">
                <a:solidFill>
                  <a:srgbClr val="FF0000"/>
                </a:solidFill>
              </a:rPr>
              <a:t>?</a:t>
            </a:r>
          </a:p>
        </p:txBody>
      </p:sp>
      <p:pic>
        <p:nvPicPr>
          <p:cNvPr id="16" name="Grafik 15">
            <a:extLst>
              <a:ext uri="{FF2B5EF4-FFF2-40B4-BE49-F238E27FC236}">
                <a16:creationId xmlns:a16="http://schemas.microsoft.com/office/drawing/2014/main" id="{849BB420-8EA6-3D2D-7EF6-C9B849AA4903}"/>
              </a:ext>
            </a:extLst>
          </p:cNvPr>
          <p:cNvPicPr>
            <a:picLocks noChangeAspect="1"/>
          </p:cNvPicPr>
          <p:nvPr/>
        </p:nvPicPr>
        <p:blipFill>
          <a:blip r:embed="rId4"/>
          <a:stretch>
            <a:fillRect/>
          </a:stretch>
        </p:blipFill>
        <p:spPr>
          <a:xfrm>
            <a:off x="3043443" y="683151"/>
            <a:ext cx="6105112" cy="6065468"/>
          </a:xfrm>
          <a:prstGeom prst="rect">
            <a:avLst/>
          </a:prstGeom>
        </p:spPr>
      </p:pic>
    </p:spTree>
    <p:extLst>
      <p:ext uri="{BB962C8B-B14F-4D97-AF65-F5344CB8AC3E}">
        <p14:creationId xmlns:p14="http://schemas.microsoft.com/office/powerpoint/2010/main" val="151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 Early Bronze Age: ABC-hypothesis		</a:t>
            </a:r>
          </a:p>
        </p:txBody>
      </p:sp>
      <p:pic>
        <p:nvPicPr>
          <p:cNvPr id="8" name="Grafik 7">
            <a:extLst>
              <a:ext uri="{FF2B5EF4-FFF2-40B4-BE49-F238E27FC236}">
                <a16:creationId xmlns:a16="http://schemas.microsoft.com/office/drawing/2014/main" id="{8AC5A52B-5D3E-FF8E-DEA9-8B18A5F180C5}"/>
              </a:ext>
            </a:extLst>
          </p:cNvPr>
          <p:cNvPicPr>
            <a:picLocks noChangeAspect="1"/>
          </p:cNvPicPr>
          <p:nvPr/>
        </p:nvPicPr>
        <p:blipFill>
          <a:blip r:embed="rId3"/>
          <a:stretch>
            <a:fillRect/>
          </a:stretch>
        </p:blipFill>
        <p:spPr>
          <a:xfrm>
            <a:off x="6845878" y="1609510"/>
            <a:ext cx="4961871" cy="1517676"/>
          </a:xfrm>
          <a:prstGeom prst="rect">
            <a:avLst/>
          </a:prstGeom>
        </p:spPr>
      </p:pic>
      <p:sp>
        <p:nvSpPr>
          <p:cNvPr id="2" name="Rechteck: abgerundete Ecken 1">
            <a:extLst>
              <a:ext uri="{FF2B5EF4-FFF2-40B4-BE49-F238E27FC236}">
                <a16:creationId xmlns:a16="http://schemas.microsoft.com/office/drawing/2014/main" id="{4B882F3D-AE99-EBD1-9F38-F691910D24C2}"/>
              </a:ext>
            </a:extLst>
          </p:cNvPr>
          <p:cNvSpPr/>
          <p:nvPr/>
        </p:nvSpPr>
        <p:spPr>
          <a:xfrm>
            <a:off x="209554" y="786784"/>
            <a:ext cx="6271145" cy="41414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IE" sz="1800">
                <a:solidFill>
                  <a:schemeClr val="bg1">
                    <a:lumMod val="50000"/>
                  </a:schemeClr>
                </a:solidFill>
                <a:effectLst/>
                <a:ea typeface="Calibri" panose="020F0502020204030204" pitchFamily="34" charset="0"/>
                <a:cs typeface="Times New Roman" panose="02020603050405020304" pitchFamily="18" charset="0"/>
              </a:rPr>
              <a:t>Summary for Western Archipelago:</a:t>
            </a:r>
            <a:endParaRPr lang="en-IE" dirty="0">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before 4</a:t>
            </a:r>
            <a:r>
              <a:rPr lang="en-IE" sz="1800" baseline="30000">
                <a:solidFill>
                  <a:schemeClr val="tx1"/>
                </a:solidFill>
                <a:effectLst/>
                <a:ea typeface="Calibri" panose="020F0502020204030204" pitchFamily="34" charset="0"/>
                <a:cs typeface="Times New Roman" panose="02020603050405020304" pitchFamily="18" charset="0"/>
              </a:rPr>
              <a:t>th</a:t>
            </a:r>
            <a:r>
              <a:rPr lang="en-IE" sz="1800">
                <a:solidFill>
                  <a:schemeClr val="tx1"/>
                </a:solidFill>
                <a:effectLst/>
                <a:ea typeface="Calibri" panose="020F0502020204030204" pitchFamily="34" charset="0"/>
                <a:cs typeface="Times New Roman" panose="02020603050405020304" pitchFamily="18" charset="0"/>
              </a:rPr>
              <a:t> mill. </a:t>
            </a:r>
            <a:r>
              <a:rPr lang="en-IE" sz="1800" cap="small">
                <a:solidFill>
                  <a:schemeClr val="tx1"/>
                </a:solidFill>
                <a:effectLst/>
                <a:ea typeface="Calibri" panose="020F0502020204030204" pitchFamily="34" charset="0"/>
                <a:cs typeface="Times New Roman" panose="02020603050405020304" pitchFamily="18" charset="0"/>
              </a:rPr>
              <a:t>b.c</a:t>
            </a:r>
            <a:r>
              <a:rPr lang="en-IE">
                <a:solidFill>
                  <a:schemeClr val="tx1"/>
                </a:solidFill>
                <a:ea typeface="Calibri" panose="020F0502020204030204" pitchFamily="34" charset="0"/>
                <a:cs typeface="Times New Roman" panose="02020603050405020304" pitchFamily="18" charset="0"/>
              </a:rPr>
              <a:t>.</a:t>
            </a:r>
            <a:r>
              <a:rPr lang="en-IE" sz="1800">
                <a:solidFill>
                  <a:schemeClr val="tx1"/>
                </a:solidFill>
                <a:effectLst/>
                <a:ea typeface="Calibri" panose="020F0502020204030204" pitchFamily="34" charset="0"/>
                <a:cs typeface="Times New Roman" panose="02020603050405020304" pitchFamily="18" charset="0"/>
              </a:rPr>
              <a:t>: Western Hunter-Gatherers</a:t>
            </a: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4</a:t>
            </a:r>
            <a:r>
              <a:rPr lang="en-IE" sz="1800" baseline="30000">
                <a:solidFill>
                  <a:schemeClr val="tx1"/>
                </a:solidFill>
                <a:effectLst/>
                <a:ea typeface="Calibri" panose="020F0502020204030204" pitchFamily="34" charset="0"/>
                <a:cs typeface="Times New Roman" panose="02020603050405020304" pitchFamily="18" charset="0"/>
              </a:rPr>
              <a:t>th</a:t>
            </a:r>
            <a:r>
              <a:rPr lang="en-IE" sz="1800">
                <a:solidFill>
                  <a:schemeClr val="tx1"/>
                </a:solidFill>
                <a:effectLst/>
                <a:ea typeface="Calibri" panose="020F0502020204030204" pitchFamily="34" charset="0"/>
                <a:cs typeface="Times New Roman" panose="02020603050405020304" pitchFamily="18" charset="0"/>
              </a:rPr>
              <a:t>-3</a:t>
            </a:r>
            <a:r>
              <a:rPr lang="en-IE" sz="1800" baseline="30000">
                <a:solidFill>
                  <a:schemeClr val="tx1"/>
                </a:solidFill>
                <a:effectLst/>
                <a:ea typeface="Calibri" panose="020F0502020204030204" pitchFamily="34" charset="0"/>
                <a:cs typeface="Times New Roman" panose="02020603050405020304" pitchFamily="18" charset="0"/>
              </a:rPr>
              <a:t>rd</a:t>
            </a:r>
            <a:r>
              <a:rPr lang="en-IE" sz="1800">
                <a:solidFill>
                  <a:schemeClr val="tx1"/>
                </a:solidFill>
                <a:effectLst/>
                <a:ea typeface="Calibri" panose="020F0502020204030204" pitchFamily="34" charset="0"/>
                <a:cs typeface="Times New Roman" panose="02020603050405020304" pitchFamily="18" charset="0"/>
              </a:rPr>
              <a:t> mill. </a:t>
            </a:r>
            <a:r>
              <a:rPr lang="en-IE" sz="1800" cap="small">
                <a:solidFill>
                  <a:schemeClr val="tx1"/>
                </a:solidFill>
                <a:effectLst/>
                <a:ea typeface="Calibri" panose="020F0502020204030204" pitchFamily="34" charset="0"/>
                <a:cs typeface="Times New Roman" panose="02020603050405020304" pitchFamily="18" charset="0"/>
              </a:rPr>
              <a:t>b.c</a:t>
            </a:r>
            <a:r>
              <a:rPr lang="en-IE">
                <a:solidFill>
                  <a:schemeClr val="tx1"/>
                </a:solidFill>
                <a:ea typeface="Calibri" panose="020F0502020204030204" pitchFamily="34" charset="0"/>
                <a:cs typeface="Times New Roman" panose="02020603050405020304" pitchFamily="18" charset="0"/>
              </a:rPr>
              <a:t>.:	</a:t>
            </a:r>
            <a:r>
              <a:rPr lang="en-IE" b="1">
                <a:solidFill>
                  <a:schemeClr val="tx1"/>
                </a:solidFill>
                <a:ea typeface="Calibri" panose="020F0502020204030204" pitchFamily="34" charset="0"/>
                <a:cs typeface="Times New Roman" panose="02020603050405020304" pitchFamily="18" charset="0"/>
              </a:rPr>
              <a:t>Avidic</a:t>
            </a:r>
            <a:r>
              <a:rPr lang="en-IE">
                <a:solidFill>
                  <a:schemeClr val="tx1"/>
                </a:solidFill>
                <a:ea typeface="Calibri" panose="020F0502020204030204" pitchFamily="34" charset="0"/>
                <a:cs typeface="Times New Roman" panose="02020603050405020304" pitchFamily="18" charset="0"/>
              </a:rPr>
              <a:t>-speaking Neolithic farmers</a:t>
            </a: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2450-2000 </a:t>
            </a:r>
            <a:r>
              <a:rPr lang="en-IE" sz="1800" cap="small">
                <a:solidFill>
                  <a:schemeClr val="tx1"/>
                </a:solidFill>
                <a:effectLst/>
                <a:ea typeface="Calibri" panose="020F0502020204030204" pitchFamily="34" charset="0"/>
                <a:cs typeface="Times New Roman" panose="02020603050405020304" pitchFamily="18" charset="0"/>
              </a:rPr>
              <a:t>b.c.</a:t>
            </a:r>
            <a:r>
              <a:rPr lang="en-IE" sz="1800">
                <a:solidFill>
                  <a:schemeClr val="tx1"/>
                </a:solidFill>
                <a:effectLst/>
                <a:ea typeface="Calibri" panose="020F0502020204030204" pitchFamily="34" charset="0"/>
                <a:cs typeface="Times New Roman" panose="02020603050405020304" pitchFamily="18" charset="0"/>
              </a:rPr>
              <a:t>:	IE </a:t>
            </a:r>
            <a:r>
              <a:rPr lang="en-IE" sz="1800" b="1">
                <a:solidFill>
                  <a:schemeClr val="tx1"/>
                </a:solidFill>
                <a:effectLst/>
                <a:ea typeface="Calibri" panose="020F0502020204030204" pitchFamily="34" charset="0"/>
                <a:cs typeface="Times New Roman" panose="02020603050405020304" pitchFamily="18" charset="0"/>
              </a:rPr>
              <a:t>Bell-Beakers </a:t>
            </a:r>
            <a:r>
              <a:rPr lang="en-IE" sz="1800">
                <a:solidFill>
                  <a:schemeClr val="tx1"/>
                </a:solidFill>
                <a:effectLst/>
                <a:ea typeface="Calibri" panose="020F0502020204030204" pitchFamily="34" charset="0"/>
                <a:cs typeface="Times New Roman" panose="02020603050405020304" pitchFamily="18" charset="0"/>
              </a:rPr>
              <a:t>with steppe an­cestry </a:t>
            </a:r>
          </a:p>
          <a:p>
            <a:pPr>
              <a:spcAft>
                <a:spcPts val="1200"/>
              </a:spcAft>
            </a:pPr>
            <a:r>
              <a:rPr lang="en-IE" sz="1800">
                <a:solidFill>
                  <a:schemeClr val="tx1"/>
                </a:solidFill>
                <a:effectLst/>
                <a:ea typeface="Calibri" panose="020F0502020204030204" pitchFamily="34" charset="0"/>
                <a:cs typeface="Times New Roman" panose="02020603050405020304" pitchFamily="18" charset="0"/>
                <a:sym typeface="Wingdings 3" panose="05040102010807070707" pitchFamily="18" charset="2"/>
              </a:rPr>
              <a:t>	 </a:t>
            </a:r>
            <a:r>
              <a:rPr lang="en-IE" sz="1800">
                <a:solidFill>
                  <a:schemeClr val="tx1"/>
                </a:solidFill>
                <a:effectLst/>
                <a:ea typeface="Calibri" panose="020F0502020204030204" pitchFamily="34" charset="0"/>
                <a:cs typeface="Times New Roman" panose="02020603050405020304" pitchFamily="18" charset="0"/>
              </a:rPr>
              <a:t>large-scale genetic displacement + linguistic replace-	ment of Avidic by Bell-Beakerish </a:t>
            </a:r>
          </a:p>
          <a:p>
            <a:pPr marL="285750" indent="-285750">
              <a:spcAft>
                <a:spcPts val="12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when oh when?: </a:t>
            </a:r>
            <a:r>
              <a:rPr lang="en-IE" sz="1800" b="1">
                <a:solidFill>
                  <a:schemeClr val="tx1"/>
                </a:solidFill>
                <a:effectLst/>
                <a:ea typeface="Calibri" panose="020F0502020204030204" pitchFamily="34" charset="0"/>
                <a:cs typeface="Times New Roman" panose="02020603050405020304" pitchFamily="18" charset="0"/>
              </a:rPr>
              <a:t>Celtic </a:t>
            </a:r>
            <a:r>
              <a:rPr lang="en-IE" sz="1800">
                <a:solidFill>
                  <a:schemeClr val="tx1"/>
                </a:solidFill>
                <a:effectLst/>
                <a:ea typeface="Calibri" panose="020F0502020204030204" pitchFamily="34" charset="0"/>
                <a:cs typeface="Times New Roman" panose="02020603050405020304" pitchFamily="18" charset="0"/>
              </a:rPr>
              <a:t>languages</a:t>
            </a:r>
          </a:p>
          <a:p>
            <a:pPr>
              <a:spcAft>
                <a:spcPts val="1200"/>
              </a:spcAft>
            </a:pPr>
            <a:r>
              <a:rPr lang="en-IE" sz="1800">
                <a:solidFill>
                  <a:schemeClr val="tx1"/>
                </a:solidFill>
                <a:effectLst/>
                <a:ea typeface="Calibri" panose="020F0502020204030204" pitchFamily="34" charset="0"/>
                <a:cs typeface="Times New Roman" panose="02020603050405020304" pitchFamily="18" charset="0"/>
                <a:sym typeface="Wingdings 3" panose="05040102010807070707" pitchFamily="18" charset="2"/>
              </a:rPr>
              <a:t>	 </a:t>
            </a:r>
            <a:r>
              <a:rPr lang="en-IE" sz="1800">
                <a:solidFill>
                  <a:schemeClr val="tx1"/>
                </a:solidFill>
                <a:effectLst/>
                <a:ea typeface="Calibri" panose="020F0502020204030204" pitchFamily="34" charset="0"/>
                <a:cs typeface="Times New Roman" panose="02020603050405020304" pitchFamily="18" charset="0"/>
              </a:rPr>
              <a:t>linguistic replacement of Bell-Beakerish by Celtic</a:t>
            </a:r>
          </a:p>
          <a:p>
            <a:pPr>
              <a:spcAft>
                <a:spcPts val="1200"/>
              </a:spcAft>
            </a:pPr>
            <a:r>
              <a:rPr lang="en-IE" sz="2000" b="1">
                <a:solidFill>
                  <a:schemeClr val="tx1"/>
                </a:solidFill>
                <a:ea typeface="Calibri" panose="020F0502020204030204" pitchFamily="34" charset="0"/>
                <a:cs typeface="Times New Roman" panose="02020603050405020304" pitchFamily="18" charset="0"/>
              </a:rPr>
              <a:t>	A</a:t>
            </a:r>
            <a:r>
              <a:rPr lang="en-IE">
                <a:solidFill>
                  <a:schemeClr val="tx1"/>
                </a:solidFill>
                <a:ea typeface="Calibri" panose="020F0502020204030204" pitchFamily="34" charset="0"/>
                <a:cs typeface="Times New Roman" panose="02020603050405020304" pitchFamily="18" charset="0"/>
              </a:rPr>
              <a:t>vidic </a:t>
            </a: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a:t>
            </a:r>
            <a:r>
              <a:rPr lang="en-IE">
                <a:solidFill>
                  <a:schemeClr val="tx1"/>
                </a:solidFill>
                <a:ea typeface="Calibri" panose="020F0502020204030204" pitchFamily="34" charset="0"/>
                <a:cs typeface="Times New Roman" panose="02020603050405020304" pitchFamily="18" charset="0"/>
              </a:rPr>
              <a:t> </a:t>
            </a:r>
            <a:r>
              <a:rPr lang="en-IE" sz="2000" b="1">
                <a:solidFill>
                  <a:schemeClr val="tx1"/>
                </a:solidFill>
                <a:ea typeface="Calibri" panose="020F0502020204030204" pitchFamily="34" charset="0"/>
                <a:cs typeface="Times New Roman" panose="02020603050405020304" pitchFamily="18" charset="0"/>
              </a:rPr>
              <a:t>B</a:t>
            </a:r>
            <a:r>
              <a:rPr lang="en-IE">
                <a:solidFill>
                  <a:schemeClr val="tx1"/>
                </a:solidFill>
                <a:ea typeface="Calibri" panose="020F0502020204030204" pitchFamily="34" charset="0"/>
                <a:cs typeface="Times New Roman" panose="02020603050405020304" pitchFamily="18" charset="0"/>
              </a:rPr>
              <a:t>ell-Beakerish </a:t>
            </a:r>
            <a:r>
              <a:rPr lang="en-IE">
                <a:solidFill>
                  <a:schemeClr val="tx1"/>
                </a:solidFill>
                <a:ea typeface="Calibri" panose="020F0502020204030204" pitchFamily="34" charset="0"/>
                <a:cs typeface="Times New Roman" panose="02020603050405020304" pitchFamily="18" charset="0"/>
                <a:sym typeface="Wingdings 3" panose="05040102010807070707" pitchFamily="18" charset="2"/>
              </a:rPr>
              <a:t></a:t>
            </a:r>
            <a:r>
              <a:rPr lang="en-IE">
                <a:solidFill>
                  <a:schemeClr val="tx1"/>
                </a:solidFill>
                <a:ea typeface="Calibri" panose="020F0502020204030204" pitchFamily="34" charset="0"/>
                <a:cs typeface="Times New Roman" panose="02020603050405020304" pitchFamily="18" charset="0"/>
              </a:rPr>
              <a:t> </a:t>
            </a:r>
            <a:r>
              <a:rPr lang="en-IE" sz="2000" b="1">
                <a:solidFill>
                  <a:schemeClr val="tx1"/>
                </a:solidFill>
                <a:ea typeface="Calibri" panose="020F0502020204030204" pitchFamily="34" charset="0"/>
                <a:cs typeface="Times New Roman" panose="02020603050405020304" pitchFamily="18" charset="0"/>
              </a:rPr>
              <a:t>C</a:t>
            </a:r>
            <a:r>
              <a:rPr lang="en-IE">
                <a:solidFill>
                  <a:schemeClr val="tx1"/>
                </a:solidFill>
                <a:ea typeface="Calibri" panose="020F0502020204030204" pitchFamily="34" charset="0"/>
                <a:cs typeface="Times New Roman" panose="02020603050405020304" pitchFamily="18" charset="0"/>
              </a:rPr>
              <a:t>eltic = ‘ABC-hypothesis’</a:t>
            </a:r>
          </a:p>
        </p:txBody>
      </p:sp>
      <p:sp>
        <p:nvSpPr>
          <p:cNvPr id="5" name="TextBox 3">
            <a:extLst>
              <a:ext uri="{FF2B5EF4-FFF2-40B4-BE49-F238E27FC236}">
                <a16:creationId xmlns:a16="http://schemas.microsoft.com/office/drawing/2014/main" id="{EE5630C7-854B-EEE9-5487-46CC06F5A39F}"/>
              </a:ext>
            </a:extLst>
          </p:cNvPr>
          <p:cNvSpPr txBox="1"/>
          <p:nvPr/>
        </p:nvSpPr>
        <p:spPr>
          <a:xfrm>
            <a:off x="8165049" y="3300328"/>
            <a:ext cx="3817397" cy="584775"/>
          </a:xfrm>
          <a:prstGeom prst="rect">
            <a:avLst/>
          </a:prstGeom>
          <a:solidFill>
            <a:schemeClr val="bg1">
              <a:lumMod val="75000"/>
            </a:schemeClr>
          </a:solidFill>
          <a:ln>
            <a:solidFill>
              <a:schemeClr val="accent1">
                <a:shade val="50000"/>
              </a:schemeClr>
            </a:solidFill>
          </a:ln>
        </p:spPr>
        <p:txBody>
          <a:bodyPr wrap="square" rtlCol="0">
            <a:spAutoFit/>
          </a:bodyPr>
          <a:lstStyle/>
          <a:p>
            <a:r>
              <a:rPr lang="en-US" sz="1600" b="1">
                <a:solidFill>
                  <a:schemeClr val="bg1">
                    <a:lumMod val="50000"/>
                  </a:schemeClr>
                </a:solidFill>
              </a:rPr>
              <a:t>The coming of the Celts</a:t>
            </a:r>
          </a:p>
          <a:p>
            <a:r>
              <a:rPr lang="en-US" sz="1600" b="0" i="1">
                <a:solidFill>
                  <a:schemeClr val="bg1">
                    <a:lumMod val="50000"/>
                  </a:schemeClr>
                </a:solidFill>
                <a:effectLst/>
                <a:latin typeface="normal"/>
              </a:rPr>
              <a:t>The Táin. Chariots</a:t>
            </a:r>
            <a:r>
              <a:rPr lang="en-US" sz="1600" b="0" i="0">
                <a:solidFill>
                  <a:schemeClr val="bg1">
                    <a:lumMod val="50000"/>
                  </a:schemeClr>
                </a:solidFill>
                <a:effectLst/>
                <a:latin typeface="normal"/>
              </a:rPr>
              <a:t>, Louis le Brocquy (1969)</a:t>
            </a:r>
            <a:endParaRPr lang="en-IE" sz="1600">
              <a:solidFill>
                <a:schemeClr val="bg1">
                  <a:lumMod val="50000"/>
                </a:schemeClr>
              </a:solidFill>
            </a:endParaRPr>
          </a:p>
        </p:txBody>
      </p:sp>
      <p:sp>
        <p:nvSpPr>
          <p:cNvPr id="7" name="Rechteck: abgerundete Ecken 6">
            <a:extLst>
              <a:ext uri="{FF2B5EF4-FFF2-40B4-BE49-F238E27FC236}">
                <a16:creationId xmlns:a16="http://schemas.microsoft.com/office/drawing/2014/main" id="{1B330A80-2630-4DED-52DC-5783476DFF0A}"/>
              </a:ext>
            </a:extLst>
          </p:cNvPr>
          <p:cNvSpPr/>
          <p:nvPr/>
        </p:nvSpPr>
        <p:spPr>
          <a:xfrm>
            <a:off x="5012439" y="5101350"/>
            <a:ext cx="6970007" cy="1517676"/>
          </a:xfrm>
          <a:prstGeom prst="roundRect">
            <a:avLst/>
          </a:prstGeom>
          <a:solidFill>
            <a:schemeClr val="bg1">
              <a:lumMod val="9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
            </a:pPr>
            <a:r>
              <a:rPr lang="en-IE" b="1">
                <a:solidFill>
                  <a:schemeClr val="tx1"/>
                </a:solidFill>
                <a:ea typeface="Calibri" panose="020F0502020204030204" pitchFamily="34" charset="0"/>
                <a:cs typeface="Times New Roman" panose="02020603050405020304" pitchFamily="18" charset="0"/>
              </a:rPr>
              <a:t>Corollaries: </a:t>
            </a:r>
          </a:p>
          <a:p>
            <a:pPr marL="742950" lvl="1" indent="-285750">
              <a:spcAft>
                <a:spcPts val="6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IE etymologies for pre-Celtic substratal loans in Insular Celtic? (e.g., </a:t>
            </a:r>
            <a:r>
              <a:rPr lang="en-IE" i="1">
                <a:solidFill>
                  <a:schemeClr val="tx1"/>
                </a:solidFill>
                <a:ea typeface="Calibri" panose="020F0502020204030204" pitchFamily="34" charset="0"/>
                <a:cs typeface="Times New Roman" panose="02020603050405020304" pitchFamily="18" charset="0"/>
              </a:rPr>
              <a:t>p</a:t>
            </a:r>
            <a:r>
              <a:rPr lang="en-IE">
                <a:solidFill>
                  <a:schemeClr val="tx1"/>
                </a:solidFill>
                <a:ea typeface="Calibri" panose="020F0502020204030204" pitchFamily="34" charset="0"/>
                <a:cs typeface="Times New Roman" panose="02020603050405020304" pitchFamily="18" charset="0"/>
              </a:rPr>
              <a:t>-language and </a:t>
            </a:r>
            <a:r>
              <a:rPr lang="en-IE" i="1">
                <a:solidFill>
                  <a:schemeClr val="tx1"/>
                </a:solidFill>
                <a:ea typeface="Calibri" panose="020F0502020204030204" pitchFamily="34" charset="0"/>
                <a:cs typeface="Times New Roman" panose="02020603050405020304" pitchFamily="18" charset="0"/>
              </a:rPr>
              <a:t>f</a:t>
            </a:r>
            <a:r>
              <a:rPr lang="en-IE">
                <a:solidFill>
                  <a:schemeClr val="tx1"/>
                </a:solidFill>
                <a:ea typeface="Calibri" panose="020F0502020204030204" pitchFamily="34" charset="0"/>
                <a:cs typeface="Times New Roman" panose="02020603050405020304" pitchFamily="18" charset="0"/>
              </a:rPr>
              <a:t>-language loans in Irish)</a:t>
            </a:r>
          </a:p>
          <a:p>
            <a:pPr marL="742950" lvl="1" indent="-285750">
              <a:spcAft>
                <a:spcPts val="6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amount of difference between Bell-Beakerish and Celtic?</a:t>
            </a:r>
          </a:p>
        </p:txBody>
      </p:sp>
      <p:pic>
        <p:nvPicPr>
          <p:cNvPr id="3" name="Picture 10">
            <a:extLst>
              <a:ext uri="{FF2B5EF4-FFF2-40B4-BE49-F238E27FC236}">
                <a16:creationId xmlns:a16="http://schemas.microsoft.com/office/drawing/2014/main" id="{F3B7C9A6-FEB1-1007-70A1-A831173AA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384020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algn="r" defTabSz="914400">
              <a:spcBef>
                <a:spcPct val="0"/>
              </a:spcBef>
              <a:buNone/>
              <a:defRPr sz="2800">
                <a:solidFill>
                  <a:sysClr val="window" lastClr="FFFFFF"/>
                </a:solidFill>
                <a:latin typeface="Calibri"/>
                <a:ea typeface="+mj-ea"/>
                <a:cs typeface="+mj-cs"/>
              </a:defRPr>
            </a:lvl1pPr>
          </a:lstStyle>
          <a:p>
            <a:r>
              <a:rPr lang="en-IE"/>
              <a:t>	</a:t>
            </a:r>
            <a:r>
              <a:rPr lang="en-IE" sz="2800">
                <a:solidFill>
                  <a:sysClr val="window" lastClr="FFFFFF"/>
                </a:solidFill>
                <a:latin typeface="Calibri"/>
              </a:rPr>
              <a:t> I. Early Bronze Age: </a:t>
            </a:r>
            <a:r>
              <a:rPr lang="en-IE"/>
              <a:t>Questions for future research	</a:t>
            </a:r>
          </a:p>
        </p:txBody>
      </p:sp>
      <p:sp>
        <p:nvSpPr>
          <p:cNvPr id="2" name="Textfeld 1">
            <a:extLst>
              <a:ext uri="{FF2B5EF4-FFF2-40B4-BE49-F238E27FC236}">
                <a16:creationId xmlns:a16="http://schemas.microsoft.com/office/drawing/2014/main" id="{87E70E2A-E3F6-FB26-BF2C-5B71CD3A8354}"/>
              </a:ext>
            </a:extLst>
          </p:cNvPr>
          <p:cNvSpPr txBox="1"/>
          <p:nvPr/>
        </p:nvSpPr>
        <p:spPr>
          <a:xfrm>
            <a:off x="431321" y="1052423"/>
            <a:ext cx="10371150" cy="4057329"/>
          </a:xfrm>
          <a:prstGeom prst="rect">
            <a:avLst/>
          </a:prstGeom>
          <a:noFill/>
        </p:spPr>
        <p:txBody>
          <a:bodyPr wrap="square" rtlCol="0">
            <a:spAutoFit/>
          </a:bodyPr>
          <a:lstStyle/>
          <a:p>
            <a:pPr>
              <a:lnSpc>
                <a:spcPct val="107000"/>
              </a:lnSpc>
              <a:spcAft>
                <a:spcPts val="800"/>
              </a:spcAft>
            </a:pPr>
            <a:r>
              <a:rPr lang="en-IE" sz="1800" b="1">
                <a:effectLst/>
                <a:ea typeface="Times New Roman" panose="02020603050405020304" pitchFamily="18" charset="0"/>
                <a:cs typeface="Times New Roman" panose="02020603050405020304" pitchFamily="18" charset="0"/>
              </a:rPr>
              <a:t>Early Bronze Age:</a:t>
            </a:r>
            <a:endParaRPr lang="en-IE" sz="1800" b="1">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Can the Bell-Beakers be the carriers of a language that is the direct ancestor of Celtic? (unlikely IMHO, 	but what 	sound linguistic arguments do we have for this negative attitude?)</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are the layers of pre-Celtic loanwords in Celtic, and can we distinguish between Continental (i.e. 	Western Indo-European), Insular and British vs. Irish layers?</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layers of pre-Celtic toponyms are there on the Western Archipelago and in Western Europe?</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are the sources for Bell-Beakerish (toponyms, loanwords in Celtic and other branches of IE)?</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can we recover of ‘Bell-Beakerish’ and can it be shown to be a separate branch of Indo-European? </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How different was Bell-Beakerish from other Western Indo-European languages? How does it relate to 	other submerged branches of Indo-European (North-West Block, Old European)?</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a:t>
            </a:r>
            <a:endParaRPr lang="en-IE"/>
          </a:p>
        </p:txBody>
      </p:sp>
      <p:pic>
        <p:nvPicPr>
          <p:cNvPr id="3" name="Picture 10">
            <a:extLst>
              <a:ext uri="{FF2B5EF4-FFF2-40B4-BE49-F238E27FC236}">
                <a16:creationId xmlns:a16="http://schemas.microsoft.com/office/drawing/2014/main" id="{8585831C-55A8-45AA-81B8-D989DE82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144644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2034" y="2033991"/>
            <a:ext cx="10247927" cy="1206164"/>
          </a:xfrm>
          <a:prstGeom prst="rect">
            <a:avLst/>
          </a:prstGeom>
          <a:noFill/>
        </p:spPr>
        <p:txBody>
          <a:bodyPr wrap="square" rtlCol="0">
            <a:spAutoFit/>
          </a:bodyPr>
          <a:lstStyle/>
          <a:p>
            <a:pPr algn="ctr">
              <a:lnSpc>
                <a:spcPct val="115000"/>
              </a:lnSpc>
              <a:spcAft>
                <a:spcPts val="600"/>
              </a:spcAft>
            </a:pPr>
            <a:r>
              <a:rPr lang="de-AT" sz="3600"/>
              <a:t>II. The Late Bronze Age</a:t>
            </a:r>
          </a:p>
          <a:p>
            <a:pPr algn="ctr">
              <a:lnSpc>
                <a:spcPct val="115000"/>
              </a:lnSpc>
              <a:spcAft>
                <a:spcPts val="600"/>
              </a:spcAft>
            </a:pPr>
            <a:r>
              <a:rPr lang="de-AT" sz="2400"/>
              <a:t>Britain 1200-800 </a:t>
            </a:r>
            <a:r>
              <a:rPr lang="de-AT" sz="2400" cap="small"/>
              <a:t>b.c</a:t>
            </a:r>
            <a:r>
              <a:rPr lang="de-AT" sz="2400"/>
              <a:t>.</a:t>
            </a: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	</a:t>
            </a:r>
          </a:p>
        </p:txBody>
      </p:sp>
      <p:pic>
        <p:nvPicPr>
          <p:cNvPr id="2" name="Picture 10">
            <a:extLst>
              <a:ext uri="{FF2B5EF4-FFF2-40B4-BE49-F238E27FC236}">
                <a16:creationId xmlns:a16="http://schemas.microsoft.com/office/drawing/2014/main" id="{E58C21E0-D180-45F5-9EA1-A5D938399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206978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E5C9ED9-05B6-045D-1B54-0A729042F1B5}"/>
              </a:ext>
            </a:extLst>
          </p:cNvPr>
          <p:cNvPicPr>
            <a:picLocks noChangeAspect="1"/>
          </p:cNvPicPr>
          <p:nvPr/>
        </p:nvPicPr>
        <p:blipFill>
          <a:blip r:embed="rId3"/>
          <a:stretch>
            <a:fillRect/>
          </a:stretch>
        </p:blipFill>
        <p:spPr>
          <a:xfrm>
            <a:off x="6096000" y="786784"/>
            <a:ext cx="3654079" cy="3916125"/>
          </a:xfrm>
          <a:prstGeom prst="rect">
            <a:avLst/>
          </a:prstGeom>
        </p:spPr>
      </p:pic>
      <p:sp>
        <p:nvSpPr>
          <p:cNvPr id="9" name="Rechteck: abgerundete Ecken 8">
            <a:extLst>
              <a:ext uri="{FF2B5EF4-FFF2-40B4-BE49-F238E27FC236}">
                <a16:creationId xmlns:a16="http://schemas.microsoft.com/office/drawing/2014/main" id="{1B3B6FCA-9B1C-20D7-D4C4-A9548F97523E}"/>
              </a:ext>
            </a:extLst>
          </p:cNvPr>
          <p:cNvSpPr/>
          <p:nvPr/>
        </p:nvSpPr>
        <p:spPr>
          <a:xfrm>
            <a:off x="209552" y="786784"/>
            <a:ext cx="5348565" cy="586594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spcAft>
                <a:spcPts val="600"/>
              </a:spcAft>
            </a:pPr>
            <a:r>
              <a:rPr lang="de-AT" sz="1800">
                <a:solidFill>
                  <a:schemeClr val="bg1">
                    <a:lumMod val="50000"/>
                  </a:schemeClr>
                </a:solidFill>
                <a:effectLst/>
                <a:ea typeface="Calibri" panose="020F0502020204030204" pitchFamily="34" charset="0"/>
                <a:cs typeface="Times New Roman" panose="02020603050405020304" pitchFamily="18" charset="0"/>
              </a:rPr>
              <a:t>A Late Bronze Age vector for Celtic?</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N. Patterson et al. 2022: </a:t>
            </a:r>
          </a:p>
          <a:p>
            <a:pPr marL="742950" lvl="1" indent="-285750">
              <a:spcAft>
                <a:spcPts val="12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influx of genes from France into southern Britain 1200-800 </a:t>
            </a:r>
            <a:r>
              <a:rPr lang="en-US" cap="small">
                <a:solidFill>
                  <a:schemeClr val="tx1"/>
                </a:solidFill>
                <a:effectLst/>
                <a:ea typeface="Calibri" panose="020F0502020204030204" pitchFamily="34" charset="0"/>
                <a:cs typeface="Times New Roman" panose="02020603050405020304" pitchFamily="18" charset="0"/>
              </a:rPr>
              <a:t>b.c</a:t>
            </a:r>
            <a:r>
              <a:rPr lang="en-US">
                <a:solidFill>
                  <a:schemeClr val="tx1"/>
                </a:solidFill>
                <a:effectLst/>
                <a:ea typeface="Calibri" panose="020F0502020204030204" pitchFamily="34" charset="0"/>
                <a:cs typeface="Times New Roman" panose="02020603050405020304" pitchFamily="18" charset="0"/>
              </a:rPr>
              <a:t>.</a:t>
            </a:r>
            <a:endParaRPr lang="en-US">
              <a:solidFill>
                <a:schemeClr val="tx1"/>
              </a:solidFill>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L. Cassidy et al. 2025: </a:t>
            </a: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exchange of southern Britain with France 1000-875 </a:t>
            </a:r>
            <a:r>
              <a:rPr lang="en-US" cap="small">
                <a:solidFill>
                  <a:schemeClr val="tx1"/>
                </a:solidFill>
                <a:effectLst/>
                <a:ea typeface="Calibri" panose="020F0502020204030204" pitchFamily="34" charset="0"/>
                <a:cs typeface="Times New Roman" panose="02020603050405020304" pitchFamily="18" charset="0"/>
              </a:rPr>
              <a:t>b.c</a:t>
            </a:r>
            <a:r>
              <a:rPr lang="en-US">
                <a:solidFill>
                  <a:schemeClr val="tx1"/>
                </a:solidFill>
                <a:effectLst/>
                <a:ea typeface="Calibri" panose="020F0502020204030204" pitchFamily="34" charset="0"/>
                <a:cs typeface="Times New Roman" panose="02020603050405020304" pitchFamily="18" charset="0"/>
              </a:rPr>
              <a:t>.</a:t>
            </a:r>
          </a:p>
          <a:p>
            <a:pPr marL="742950" lvl="1" indent="-285750">
              <a:spcAft>
                <a:spcPts val="12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‘insularity’ of northern Britain, esp. Scot-land</a:t>
            </a:r>
            <a:endParaRPr lang="en-US">
              <a:solidFill>
                <a:schemeClr val="tx1"/>
              </a:solidFill>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H. McColl et al. 2025: </a:t>
            </a: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Middle Bronze Age link with southern France and Iberia</a:t>
            </a:r>
          </a:p>
          <a:p>
            <a:pPr marL="742950" lvl="1" indent="-285750">
              <a:spcAft>
                <a:spcPts val="12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Late Bronze Age/Early Iron Age influx from central eastern Europe</a:t>
            </a:r>
          </a:p>
          <a:p>
            <a:pPr marL="285750" indent="-285750">
              <a:spcAft>
                <a:spcPts val="600"/>
              </a:spcAft>
              <a:buFont typeface="Wingdings" panose="05000000000000000000" pitchFamily="2" charset="2"/>
              <a:buChar char="§"/>
            </a:pPr>
            <a:r>
              <a:rPr lang="en-US">
                <a:solidFill>
                  <a:schemeClr val="tx1"/>
                </a:solidFill>
                <a:ea typeface="Calibri" panose="020F0502020204030204" pitchFamily="34" charset="0"/>
                <a:cs typeface="Times New Roman" panose="02020603050405020304" pitchFamily="18" charset="0"/>
              </a:rPr>
              <a:t>R. McLaughlin (ongoing research)</a:t>
            </a:r>
            <a:endParaRPr lang="en-US">
              <a:solidFill>
                <a:schemeClr val="tx1"/>
              </a:solidFill>
              <a:effectLst/>
              <a:ea typeface="Calibri" panose="020F0502020204030204" pitchFamily="34" charset="0"/>
              <a:cs typeface="Times New Roman" panose="02020603050405020304" pitchFamily="18" charset="0"/>
            </a:endParaRPr>
          </a:p>
          <a:p>
            <a:pPr marL="742950" lvl="1" indent="-285750">
              <a:spcAft>
                <a:spcPts val="12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focal areas of activit</a:t>
            </a:r>
            <a:r>
              <a:rPr lang="en-US">
                <a:solidFill>
                  <a:schemeClr val="tx1"/>
                </a:solidFill>
                <a:ea typeface="Calibri" panose="020F0502020204030204" pitchFamily="34" charset="0"/>
                <a:cs typeface="Times New Roman" panose="02020603050405020304" pitchFamily="18" charset="0"/>
              </a:rPr>
              <a:t>y in southern Britain</a:t>
            </a: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II. Late Bronze Age: Continental influx into Britain	</a:t>
            </a:r>
          </a:p>
        </p:txBody>
      </p:sp>
      <p:sp>
        <p:nvSpPr>
          <p:cNvPr id="8" name="Textfeld 7">
            <a:extLst>
              <a:ext uri="{FF2B5EF4-FFF2-40B4-BE49-F238E27FC236}">
                <a16:creationId xmlns:a16="http://schemas.microsoft.com/office/drawing/2014/main" id="{1310D536-ACC3-F04F-7875-FEBDFCA0B54E}"/>
              </a:ext>
            </a:extLst>
          </p:cNvPr>
          <p:cNvSpPr txBox="1"/>
          <p:nvPr/>
        </p:nvSpPr>
        <p:spPr>
          <a:xfrm>
            <a:off x="9842320" y="4118134"/>
            <a:ext cx="1736970" cy="584775"/>
          </a:xfrm>
          <a:prstGeom prst="rect">
            <a:avLst/>
          </a:prstGeom>
          <a:solidFill>
            <a:schemeClr val="bg1">
              <a:lumMod val="85000"/>
            </a:schemeClr>
          </a:solidFill>
        </p:spPr>
        <p:txBody>
          <a:bodyPr wrap="square" rtlCol="0">
            <a:spAutoFit/>
          </a:bodyPr>
          <a:lstStyle/>
          <a:p>
            <a:r>
              <a:rPr lang="en-IE" sz="1600"/>
              <a:t>Illustration:</a:t>
            </a:r>
            <a:br>
              <a:rPr lang="en-IE" sz="1600"/>
            </a:br>
            <a:r>
              <a:rPr lang="en-IE" sz="1600"/>
              <a:t>N. Patterson 2022</a:t>
            </a:r>
          </a:p>
        </p:txBody>
      </p:sp>
      <p:pic>
        <p:nvPicPr>
          <p:cNvPr id="2" name="Picture 10">
            <a:extLst>
              <a:ext uri="{FF2B5EF4-FFF2-40B4-BE49-F238E27FC236}">
                <a16:creationId xmlns:a16="http://schemas.microsoft.com/office/drawing/2014/main" id="{93B6A962-06AB-776C-612F-22F89C06E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52133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6C899-9858-1ABE-E234-D1E5A7120F4A}"/>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42F810E8-51CC-977A-90AA-D4E6AB57814B}"/>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II. Late Bronze Age: Continental influx into Britain	</a:t>
            </a:r>
          </a:p>
        </p:txBody>
      </p:sp>
      <p:pic>
        <p:nvPicPr>
          <p:cNvPr id="2" name="Picture 10">
            <a:extLst>
              <a:ext uri="{FF2B5EF4-FFF2-40B4-BE49-F238E27FC236}">
                <a16:creationId xmlns:a16="http://schemas.microsoft.com/office/drawing/2014/main" id="{1B9C0258-47F6-DDF5-6DAF-913B87E2F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
        <p:nvSpPr>
          <p:cNvPr id="5" name="Rechteck: abgerundete Ecken 4">
            <a:extLst>
              <a:ext uri="{FF2B5EF4-FFF2-40B4-BE49-F238E27FC236}">
                <a16:creationId xmlns:a16="http://schemas.microsoft.com/office/drawing/2014/main" id="{FD965DFC-DC20-6BCD-D514-1FE975474E79}"/>
              </a:ext>
            </a:extLst>
          </p:cNvPr>
          <p:cNvSpPr/>
          <p:nvPr/>
        </p:nvSpPr>
        <p:spPr>
          <a:xfrm>
            <a:off x="209552" y="786784"/>
            <a:ext cx="5348565" cy="535275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spcAft>
                <a:spcPts val="600"/>
              </a:spcAft>
            </a:pPr>
            <a:r>
              <a:rPr lang="de-AT" sz="1800">
                <a:solidFill>
                  <a:schemeClr val="bg1">
                    <a:lumMod val="50000"/>
                  </a:schemeClr>
                </a:solidFill>
                <a:effectLst/>
                <a:ea typeface="Calibri" panose="020F0502020204030204" pitchFamily="34" charset="0"/>
                <a:cs typeface="Times New Roman" panose="02020603050405020304" pitchFamily="18" charset="0"/>
              </a:rPr>
              <a:t>A Late Bronze Age vector for Celtic?</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US">
                <a:solidFill>
                  <a:schemeClr val="tx1"/>
                </a:solidFill>
                <a:ea typeface="Calibri" panose="020F0502020204030204" pitchFamily="34" charset="0"/>
                <a:cs typeface="Times New Roman" panose="02020603050405020304" pitchFamily="18" charset="0"/>
              </a:rPr>
              <a:t>c</a:t>
            </a:r>
            <a:r>
              <a:rPr lang="en-US" sz="1800">
                <a:solidFill>
                  <a:schemeClr val="tx1"/>
                </a:solidFill>
                <a:effectLst/>
                <a:ea typeface="Calibri" panose="020F0502020204030204" pitchFamily="34" charset="0"/>
                <a:cs typeface="Times New Roman" panose="02020603050405020304" pitchFamily="18" charset="0"/>
              </a:rPr>
              <a:t>hronologically most promising and fitting</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geographically linked with eastern central Europe</a:t>
            </a:r>
          </a:p>
          <a:p>
            <a:pPr marL="285750" indent="-285750">
              <a:spcAft>
                <a:spcPts val="600"/>
              </a:spcAft>
              <a:buFont typeface="Wingdings" panose="05000000000000000000" pitchFamily="2" charset="2"/>
              <a:buChar char="§"/>
            </a:pPr>
            <a:r>
              <a:rPr lang="en-US">
                <a:solidFill>
                  <a:schemeClr val="tx1"/>
                </a:solidFill>
                <a:ea typeface="Calibri" panose="020F0502020204030204" pitchFamily="34" charset="0"/>
                <a:cs typeface="Times New Roman" panose="02020603050405020304" pitchFamily="18" charset="0"/>
              </a:rPr>
              <a:t>= break-up of Proto-Celtic linguistic unity?</a:t>
            </a:r>
            <a:br>
              <a:rPr lang="en-US">
                <a:solidFill>
                  <a:schemeClr val="tx1"/>
                </a:solidFill>
                <a:ea typeface="Calibri" panose="020F0502020204030204" pitchFamily="34" charset="0"/>
                <a:cs typeface="Times New Roman" panose="02020603050405020304" pitchFamily="18" charset="0"/>
              </a:rPr>
            </a:br>
            <a:r>
              <a:rPr lang="en-US">
                <a:solidFill>
                  <a:schemeClr val="tx1"/>
                </a:solidFill>
                <a:ea typeface="Calibri" panose="020F0502020204030204" pitchFamily="34" charset="0"/>
                <a:cs typeface="Times New Roman" panose="02020603050405020304" pitchFamily="18" charset="0"/>
              </a:rPr>
              <a:t>but not end of intra-Celtic contacts</a:t>
            </a:r>
            <a:endParaRPr lang="en-US" sz="1800">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later spread of innovations, e.g. *</a:t>
            </a:r>
            <a:r>
              <a:rPr lang="en-US" i="1">
                <a:solidFill>
                  <a:schemeClr val="tx1"/>
                </a:solidFill>
                <a:effectLst/>
                <a:ea typeface="Calibri" panose="020F0502020204030204" pitchFamily="34" charset="0"/>
                <a:cs typeface="Times New Roman" panose="02020603050405020304" pitchFamily="18" charset="0"/>
              </a:rPr>
              <a:t>isarno- </a:t>
            </a:r>
            <a:r>
              <a:rPr lang="en-US">
                <a:solidFill>
                  <a:schemeClr val="tx1"/>
                </a:solidFill>
                <a:effectLst/>
                <a:ea typeface="Calibri" panose="020F0502020204030204" pitchFamily="34" charset="0"/>
                <a:cs typeface="Times New Roman" panose="02020603050405020304" pitchFamily="18" charset="0"/>
              </a:rPr>
              <a:t>‘iron’, *</a:t>
            </a:r>
            <a:r>
              <a:rPr lang="en-US" i="1">
                <a:solidFill>
                  <a:schemeClr val="tx1"/>
                </a:solidFill>
                <a:effectLst/>
                <a:ea typeface="Calibri" panose="020F0502020204030204" pitchFamily="34" charset="0"/>
                <a:cs typeface="Times New Roman" panose="02020603050405020304" pitchFamily="18" charset="0"/>
              </a:rPr>
              <a:t>karbanto-</a:t>
            </a:r>
            <a:r>
              <a:rPr lang="en-US">
                <a:solidFill>
                  <a:schemeClr val="tx1"/>
                </a:solidFill>
                <a:effectLst/>
                <a:ea typeface="Calibri" panose="020F0502020204030204" pitchFamily="34" charset="0"/>
                <a:cs typeface="Times New Roman" panose="02020603050405020304" pitchFamily="18" charset="0"/>
              </a:rPr>
              <a:t> ‘chariot’, etc.</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Common Celtic pantheon, e.g. *</a:t>
            </a:r>
            <a:r>
              <a:rPr lang="en-US" i="1">
                <a:solidFill>
                  <a:schemeClr val="tx1"/>
                </a:solidFill>
                <a:ea typeface="Calibri" panose="020F0502020204030204" pitchFamily="34" charset="0"/>
                <a:cs typeface="Times New Roman" panose="02020603050405020304" pitchFamily="18" charset="0"/>
              </a:rPr>
              <a:t>Lugus</a:t>
            </a:r>
            <a:r>
              <a:rPr lang="en-US">
                <a:solidFill>
                  <a:schemeClr val="tx1"/>
                </a:solidFill>
                <a:ea typeface="Calibri" panose="020F0502020204030204" pitchFamily="34" charset="0"/>
                <a:cs typeface="Times New Roman" panose="02020603050405020304" pitchFamily="18" charset="0"/>
              </a:rPr>
              <a:t>, *</a:t>
            </a:r>
            <a:r>
              <a:rPr lang="en-US" i="1">
                <a:solidFill>
                  <a:schemeClr val="tx1"/>
                </a:solidFill>
                <a:ea typeface="Calibri" panose="020F0502020204030204" pitchFamily="34" charset="0"/>
                <a:cs typeface="Times New Roman" panose="02020603050405020304" pitchFamily="18" charset="0"/>
              </a:rPr>
              <a:t>Brigantī</a:t>
            </a:r>
            <a:r>
              <a:rPr lang="en-US">
                <a:solidFill>
                  <a:schemeClr val="tx1"/>
                </a:solidFill>
                <a:ea typeface="Calibri" panose="020F0502020204030204" pitchFamily="34" charset="0"/>
                <a:cs typeface="Times New Roman" panose="02020603050405020304" pitchFamily="18" charset="0"/>
              </a:rPr>
              <a:t>, *</a:t>
            </a:r>
            <a:r>
              <a:rPr lang="en-US" i="1">
                <a:solidFill>
                  <a:schemeClr val="tx1"/>
                </a:solidFill>
                <a:ea typeface="Calibri" panose="020F0502020204030204" pitchFamily="34" charset="0"/>
                <a:cs typeface="Times New Roman" panose="02020603050405020304" pitchFamily="18" charset="0"/>
              </a:rPr>
              <a:t>Gobann(ii̯)ū</a:t>
            </a:r>
            <a:r>
              <a:rPr lang="en-US">
                <a:solidFill>
                  <a:schemeClr val="tx1"/>
                </a:solidFill>
                <a:ea typeface="Calibri" panose="020F0502020204030204" pitchFamily="34" charset="0"/>
                <a:cs typeface="Times New Roman" panose="02020603050405020304" pitchFamily="18" charset="0"/>
              </a:rPr>
              <a:t>, *</a:t>
            </a:r>
            <a:r>
              <a:rPr lang="en-US" i="1">
                <a:solidFill>
                  <a:schemeClr val="tx1"/>
                </a:solidFill>
                <a:ea typeface="Calibri" panose="020F0502020204030204" pitchFamily="34" charset="0"/>
                <a:cs typeface="Times New Roman" panose="02020603050405020304" pitchFamily="18" charset="0"/>
              </a:rPr>
              <a:t>Ogmii̯os, </a:t>
            </a:r>
            <a:r>
              <a:rPr lang="en-US">
                <a:solidFill>
                  <a:schemeClr val="tx1"/>
                </a:solidFill>
                <a:ea typeface="Calibri" panose="020F0502020204030204" pitchFamily="34" charset="0"/>
                <a:cs typeface="Times New Roman" panose="02020603050405020304" pitchFamily="18" charset="0"/>
              </a:rPr>
              <a:t>*</a:t>
            </a:r>
            <a:r>
              <a:rPr lang="en-US" i="1">
                <a:solidFill>
                  <a:schemeClr val="tx1"/>
                </a:solidFill>
                <a:ea typeface="Calibri" panose="020F0502020204030204" pitchFamily="34" charset="0"/>
                <a:cs typeface="Times New Roman" panose="02020603050405020304" pitchFamily="18" charset="0"/>
              </a:rPr>
              <a:t>Ai̯sus</a:t>
            </a:r>
            <a:r>
              <a:rPr lang="en-US">
                <a:solidFill>
                  <a:schemeClr val="tx1"/>
                </a:solidFill>
                <a:ea typeface="Calibri" panose="020F0502020204030204" pitchFamily="34" charset="0"/>
                <a:cs typeface="Times New Roman" panose="02020603050405020304" pitchFamily="18" charset="0"/>
              </a:rPr>
              <a:t>/</a:t>
            </a:r>
            <a:r>
              <a:rPr lang="en-US" i="1">
                <a:solidFill>
                  <a:schemeClr val="tx1"/>
                </a:solidFill>
                <a:ea typeface="Calibri" panose="020F0502020204030204" pitchFamily="34" charset="0"/>
                <a:cs typeface="Times New Roman" panose="02020603050405020304" pitchFamily="18" charset="0"/>
              </a:rPr>
              <a:t>Ai̯̯su̯ii̯ā</a:t>
            </a:r>
            <a:r>
              <a:rPr lang="en-US">
                <a:solidFill>
                  <a:schemeClr val="tx1"/>
                </a:solidFill>
                <a:ea typeface="Calibri" panose="020F0502020204030204" pitchFamily="34" charset="0"/>
                <a:cs typeface="Times New Roman" panose="02020603050405020304" pitchFamily="18" charset="0"/>
              </a:rPr>
              <a:t>?</a:t>
            </a:r>
          </a:p>
          <a:p>
            <a:pPr marL="285750" indent="-285750">
              <a:spcAft>
                <a:spcPts val="600"/>
              </a:spcAft>
              <a:buFont typeface="Wingdings" panose="05000000000000000000" pitchFamily="2" charset="2"/>
              <a:buChar char="§"/>
            </a:pPr>
            <a:r>
              <a:rPr lang="en-US">
                <a:solidFill>
                  <a:schemeClr val="tx1"/>
                </a:solidFill>
                <a:ea typeface="Calibri" panose="020F0502020204030204" pitchFamily="34" charset="0"/>
                <a:cs typeface="Times New Roman" panose="02020603050405020304" pitchFamily="18" charset="0"/>
              </a:rPr>
              <a:t>higher admixture of EEF genome than Bell-Beakers</a:t>
            </a:r>
          </a:p>
          <a:p>
            <a:pPr marL="742950" lvl="1" indent="-285750">
              <a:spcAft>
                <a:spcPts val="600"/>
              </a:spcAft>
              <a:buFont typeface="Arial" panose="020B0604020202020204" pitchFamily="34" charset="0"/>
              <a:buChar char="•"/>
            </a:pPr>
            <a:r>
              <a:rPr lang="en-US">
                <a:solidFill>
                  <a:schemeClr val="tx1"/>
                </a:solidFill>
                <a:effectLst/>
                <a:ea typeface="Calibri" panose="020F0502020204030204" pitchFamily="34" charset="0"/>
                <a:cs typeface="Times New Roman" panose="02020603050405020304" pitchFamily="18" charset="0"/>
              </a:rPr>
              <a:t>is language contact cause of Celtic peculiarities?</a:t>
            </a:r>
          </a:p>
        </p:txBody>
      </p:sp>
      <p:pic>
        <p:nvPicPr>
          <p:cNvPr id="6" name="Grafik 5">
            <a:extLst>
              <a:ext uri="{FF2B5EF4-FFF2-40B4-BE49-F238E27FC236}">
                <a16:creationId xmlns:a16="http://schemas.microsoft.com/office/drawing/2014/main" id="{B70F12BE-FFFF-8E1A-4C4A-709F7DE93264}"/>
              </a:ext>
            </a:extLst>
          </p:cNvPr>
          <p:cNvPicPr>
            <a:picLocks noChangeAspect="1"/>
          </p:cNvPicPr>
          <p:nvPr/>
        </p:nvPicPr>
        <p:blipFill>
          <a:blip r:embed="rId4"/>
          <a:stretch>
            <a:fillRect/>
          </a:stretch>
        </p:blipFill>
        <p:spPr>
          <a:xfrm>
            <a:off x="6096000" y="786784"/>
            <a:ext cx="3654079" cy="3916125"/>
          </a:xfrm>
          <a:prstGeom prst="rect">
            <a:avLst/>
          </a:prstGeom>
        </p:spPr>
      </p:pic>
      <p:sp>
        <p:nvSpPr>
          <p:cNvPr id="7" name="Textfeld 6">
            <a:extLst>
              <a:ext uri="{FF2B5EF4-FFF2-40B4-BE49-F238E27FC236}">
                <a16:creationId xmlns:a16="http://schemas.microsoft.com/office/drawing/2014/main" id="{41C1EDBA-0CA8-733B-FF82-1DA0DAEC430E}"/>
              </a:ext>
            </a:extLst>
          </p:cNvPr>
          <p:cNvSpPr txBox="1"/>
          <p:nvPr/>
        </p:nvSpPr>
        <p:spPr>
          <a:xfrm>
            <a:off x="9842320" y="4118134"/>
            <a:ext cx="1736970" cy="584775"/>
          </a:xfrm>
          <a:prstGeom prst="rect">
            <a:avLst/>
          </a:prstGeom>
          <a:solidFill>
            <a:schemeClr val="bg1">
              <a:lumMod val="85000"/>
            </a:schemeClr>
          </a:solidFill>
        </p:spPr>
        <p:txBody>
          <a:bodyPr wrap="square" rtlCol="0">
            <a:spAutoFit/>
          </a:bodyPr>
          <a:lstStyle/>
          <a:p>
            <a:r>
              <a:rPr lang="en-IE" sz="1600"/>
              <a:t>Illustration:</a:t>
            </a:r>
            <a:br>
              <a:rPr lang="en-IE" sz="1600"/>
            </a:br>
            <a:r>
              <a:rPr lang="en-IE" sz="1600"/>
              <a:t>N. Patterson 2022</a:t>
            </a:r>
          </a:p>
        </p:txBody>
      </p:sp>
      <p:sp>
        <p:nvSpPr>
          <p:cNvPr id="10" name="Rechteck: abgerundete Ecken 9">
            <a:extLst>
              <a:ext uri="{FF2B5EF4-FFF2-40B4-BE49-F238E27FC236}">
                <a16:creationId xmlns:a16="http://schemas.microsoft.com/office/drawing/2014/main" id="{73840FDD-4045-DE14-5972-D9213A67BF50}"/>
              </a:ext>
            </a:extLst>
          </p:cNvPr>
          <p:cNvSpPr/>
          <p:nvPr/>
        </p:nvSpPr>
        <p:spPr>
          <a:xfrm>
            <a:off x="6096000" y="4844364"/>
            <a:ext cx="4735855" cy="187856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And Ireland…?</a:t>
            </a:r>
          </a:p>
          <a:p>
            <a:pPr marL="742950" lvl="1" indent="-285750">
              <a:spcAft>
                <a:spcPts val="6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not much data… yet</a:t>
            </a:r>
            <a:endParaRPr lang="en-IE">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sz="1800">
                <a:solidFill>
                  <a:schemeClr val="tx1"/>
                </a:solidFill>
                <a:effectLst/>
                <a:ea typeface="Calibri" panose="020F0502020204030204" pitchFamily="34" charset="0"/>
                <a:cs typeface="Times New Roman" panose="02020603050405020304" pitchFamily="18" charset="0"/>
              </a:rPr>
              <a:t>but rise of hillforts in LBA </a:t>
            </a:r>
            <a:br>
              <a:rPr lang="en-US" sz="1800">
                <a:solidFill>
                  <a:schemeClr val="tx1"/>
                </a:solidFill>
                <a:effectLst/>
                <a:ea typeface="Calibri" panose="020F0502020204030204" pitchFamily="34" charset="0"/>
                <a:cs typeface="Times New Roman" panose="02020603050405020304" pitchFamily="18" charset="0"/>
              </a:rPr>
            </a:br>
            <a:r>
              <a:rPr lang="en-US" sz="1800">
                <a:solidFill>
                  <a:schemeClr val="tx1"/>
                </a:solidFill>
                <a:effectLst/>
                <a:ea typeface="Calibri" panose="020F0502020204030204" pitchFamily="34" charset="0"/>
                <a:cs typeface="Times New Roman" panose="02020603050405020304" pitchFamily="18" charset="0"/>
              </a:rPr>
              <a:t>(cf. J. Mallory 2016 &amp; W. O’Brien 2016)</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population decline after 800 </a:t>
            </a:r>
            <a:r>
              <a:rPr lang="en-US" cap="small">
                <a:solidFill>
                  <a:schemeClr val="tx1"/>
                </a:solidFill>
                <a:ea typeface="Calibri" panose="020F0502020204030204" pitchFamily="34" charset="0"/>
                <a:cs typeface="Times New Roman" panose="02020603050405020304" pitchFamily="18" charset="0"/>
              </a:rPr>
              <a:t>b.c</a:t>
            </a:r>
            <a:r>
              <a:rPr lang="en-US">
                <a:solidFill>
                  <a:schemeClr val="tx1"/>
                </a:solidFill>
                <a:ea typeface="Calibri" panose="020F0502020204030204" pitchFamily="34" charset="0"/>
                <a:cs typeface="Times New Roman" panose="02020603050405020304" pitchFamily="18" charset="0"/>
              </a:rPr>
              <a:t>.</a:t>
            </a:r>
            <a:endParaRPr lang="en-US" i="1">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1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algn="r" defTabSz="914400">
              <a:spcBef>
                <a:spcPct val="0"/>
              </a:spcBef>
              <a:buNone/>
              <a:defRPr sz="2800">
                <a:solidFill>
                  <a:sysClr val="window" lastClr="FFFFFF"/>
                </a:solidFill>
                <a:latin typeface="Calibri"/>
                <a:ea typeface="+mj-ea"/>
                <a:cs typeface="+mj-cs"/>
              </a:defRPr>
            </a:lvl1pPr>
          </a:lstStyle>
          <a:p>
            <a:r>
              <a:rPr lang="en-IE" sz="2800">
                <a:solidFill>
                  <a:sysClr val="window" lastClr="FFFFFF"/>
                </a:solidFill>
                <a:latin typeface="Calibri"/>
              </a:rPr>
              <a:t>II. Late Bronze Age: </a:t>
            </a:r>
            <a:r>
              <a:rPr lang="en-IE"/>
              <a:t>Questions for future research	</a:t>
            </a:r>
          </a:p>
        </p:txBody>
      </p:sp>
      <p:sp>
        <p:nvSpPr>
          <p:cNvPr id="2" name="Textfeld 1">
            <a:extLst>
              <a:ext uri="{FF2B5EF4-FFF2-40B4-BE49-F238E27FC236}">
                <a16:creationId xmlns:a16="http://schemas.microsoft.com/office/drawing/2014/main" id="{87E70E2A-E3F6-FB26-BF2C-5B71CD3A8354}"/>
              </a:ext>
            </a:extLst>
          </p:cNvPr>
          <p:cNvSpPr txBox="1"/>
          <p:nvPr/>
        </p:nvSpPr>
        <p:spPr>
          <a:xfrm>
            <a:off x="431321" y="1052423"/>
            <a:ext cx="11481758" cy="4935005"/>
          </a:xfrm>
          <a:prstGeom prst="rect">
            <a:avLst/>
          </a:prstGeom>
          <a:noFill/>
        </p:spPr>
        <p:txBody>
          <a:bodyPr wrap="square" rtlCol="0">
            <a:spAutoFit/>
          </a:bodyPr>
          <a:lstStyle/>
          <a:p>
            <a:pPr>
              <a:lnSpc>
                <a:spcPct val="107000"/>
              </a:lnSpc>
              <a:spcAft>
                <a:spcPts val="800"/>
              </a:spcAft>
            </a:pPr>
            <a:r>
              <a:rPr lang="en-IE" sz="1800" b="1">
                <a:effectLst/>
                <a:ea typeface="Times New Roman" panose="02020603050405020304" pitchFamily="18" charset="0"/>
                <a:cs typeface="Times New Roman" panose="02020603050405020304" pitchFamily="18" charset="0"/>
              </a:rPr>
              <a:t>Late Bronze Age/Early Iron Age:</a:t>
            </a:r>
            <a:endParaRPr lang="en-IE" sz="1800" b="1">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evidence is there for LBA/EIA contacts with other languages (Iberian? Aquitanian? others?) and for Celtic 	expansion to the west?</a:t>
            </a:r>
            <a:endParaRPr lang="en-IE">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is the evidence for an Iron-Age (i.e. post-Proto-Celtic) pan-Celtic continuity or cross-Celtic linguistic contact 	(technological innovation? </a:t>
            </a:r>
            <a:r>
              <a:rPr lang="en-IE">
                <a:ea typeface="Times New Roman" panose="02020603050405020304" pitchFamily="18" charset="0"/>
                <a:cs typeface="Times New Roman" panose="02020603050405020304" pitchFamily="18" charset="0"/>
              </a:rPr>
              <a:t>E</a:t>
            </a:r>
            <a:r>
              <a:rPr lang="en-IE" sz="1800">
                <a:effectLst/>
                <a:ea typeface="Times New Roman" panose="02020603050405020304" pitchFamily="18" charset="0"/>
                <a:cs typeface="Times New Roman" panose="02020603050405020304" pitchFamily="18" charset="0"/>
              </a:rPr>
              <a:t>.g., </a:t>
            </a:r>
            <a:br>
              <a:rPr lang="en-IE">
                <a:ea typeface="Times New Roman" panose="02020603050405020304" pitchFamily="18" charset="0"/>
                <a:cs typeface="Times New Roman" panose="02020603050405020304" pitchFamily="18" charset="0"/>
              </a:rPr>
            </a:br>
            <a:r>
              <a:rPr lang="en-IE">
                <a:ea typeface="Times New Roman" panose="02020603050405020304" pitchFamily="18" charset="0"/>
                <a:cs typeface="Times New Roman" panose="02020603050405020304" pitchFamily="18" charset="0"/>
              </a:rPr>
              <a:t>	</a:t>
            </a:r>
            <a:r>
              <a:rPr lang="en-IE" sz="1800">
                <a:effectLst/>
                <a:ea typeface="Times New Roman" panose="02020603050405020304" pitchFamily="18" charset="0"/>
                <a:cs typeface="Times New Roman" panose="02020603050405020304" pitchFamily="18" charset="0"/>
              </a:rPr>
              <a:t>*</a:t>
            </a:r>
            <a:r>
              <a:rPr lang="en-IE" sz="1800" i="1">
                <a:effectLst/>
                <a:ea typeface="Times New Roman" panose="02020603050405020304" pitchFamily="18" charset="0"/>
                <a:cs typeface="Times New Roman" panose="02020603050405020304" pitchFamily="18" charset="0"/>
              </a:rPr>
              <a:t>isarno-</a:t>
            </a:r>
            <a:r>
              <a:rPr lang="en-IE" sz="1800">
                <a:effectLst/>
                <a:ea typeface="Times New Roman" panose="02020603050405020304" pitchFamily="18" charset="0"/>
                <a:cs typeface="Times New Roman" panose="02020603050405020304" pitchFamily="18" charset="0"/>
              </a:rPr>
              <a:t> ‘iron’</a:t>
            </a:r>
            <a:br>
              <a:rPr lang="en-IE" sz="1800">
                <a:effectLst/>
                <a:ea typeface="Times New Roman" panose="02020603050405020304" pitchFamily="18" charset="0"/>
                <a:cs typeface="Times New Roman" panose="02020603050405020304" pitchFamily="18" charset="0"/>
              </a:rPr>
            </a:br>
            <a:r>
              <a:rPr lang="en-IE" sz="1800">
                <a:effectLst/>
                <a:ea typeface="Times New Roman" panose="02020603050405020304" pitchFamily="18" charset="0"/>
                <a:cs typeface="Times New Roman" panose="02020603050405020304" pitchFamily="18" charset="0"/>
              </a:rPr>
              <a:t>	*</a:t>
            </a:r>
            <a:r>
              <a:rPr lang="en-IE" sz="1800" i="1">
                <a:effectLst/>
                <a:ea typeface="Times New Roman" panose="02020603050405020304" pitchFamily="18" charset="0"/>
                <a:cs typeface="Times New Roman" panose="02020603050405020304" pitchFamily="18" charset="0"/>
              </a:rPr>
              <a:t>karbanto-</a:t>
            </a:r>
            <a:r>
              <a:rPr lang="en-IE" sz="1800">
                <a:effectLst/>
                <a:ea typeface="Times New Roman" panose="02020603050405020304" pitchFamily="18" charset="0"/>
                <a:cs typeface="Times New Roman" panose="02020603050405020304" pitchFamily="18" charset="0"/>
              </a:rPr>
              <a:t> ‘chariot’, etc.</a:t>
            </a:r>
          </a:p>
          <a:p>
            <a:pPr>
              <a:lnSpc>
                <a:spcPct val="107000"/>
              </a:lnSpc>
              <a:spcAft>
                <a:spcPts val="800"/>
              </a:spcAft>
            </a:pPr>
            <a:r>
              <a:rPr lang="en-IE">
                <a:ea typeface="Times New Roman" panose="02020603050405020304" pitchFamily="18" charset="0"/>
                <a:cs typeface="Times New Roman" panose="02020603050405020304" pitchFamily="18" charset="0"/>
              </a:rPr>
              <a:t>	</a:t>
            </a:r>
            <a:r>
              <a:rPr lang="en-IE" sz="1800">
                <a:effectLst/>
                <a:ea typeface="Times New Roman" panose="02020603050405020304" pitchFamily="18" charset="0"/>
                <a:cs typeface="Times New Roman" panose="02020603050405020304" pitchFamily="18" charset="0"/>
              </a:rPr>
              <a:t>pan-Celtic divinities: </a:t>
            </a:r>
            <a:br>
              <a:rPr lang="en-IE" sz="1800">
                <a:effectLst/>
                <a:ea typeface="Times New Roman" panose="02020603050405020304" pitchFamily="18" charset="0"/>
                <a:cs typeface="Times New Roman" panose="02020603050405020304" pitchFamily="18" charset="0"/>
              </a:rPr>
            </a:br>
            <a:r>
              <a:rPr lang="en-IE" sz="1800">
                <a:effectLst/>
                <a:ea typeface="Times New Roman" panose="02020603050405020304" pitchFamily="18" charset="0"/>
                <a:cs typeface="Times New Roman" panose="02020603050405020304" pitchFamily="18" charset="0"/>
              </a:rPr>
              <a:t>	*</a:t>
            </a:r>
            <a:r>
              <a:rPr lang="en-IE" sz="1800" i="1">
                <a:effectLst/>
                <a:ea typeface="Times New Roman" panose="02020603050405020304" pitchFamily="18" charset="0"/>
                <a:cs typeface="Times New Roman" panose="02020603050405020304" pitchFamily="18" charset="0"/>
              </a:rPr>
              <a:t>Brigantī</a:t>
            </a:r>
            <a:br>
              <a:rPr lang="en-IE" sz="1800">
                <a:effectLst/>
                <a:ea typeface="Times New Roman" panose="02020603050405020304" pitchFamily="18" charset="0"/>
                <a:cs typeface="Times New Roman" panose="02020603050405020304" pitchFamily="18" charset="0"/>
              </a:rPr>
            </a:br>
            <a:r>
              <a:rPr lang="en-IE" sz="1800">
                <a:effectLst/>
                <a:ea typeface="Times New Roman" panose="02020603050405020304" pitchFamily="18" charset="0"/>
                <a:cs typeface="Times New Roman" panose="02020603050405020304" pitchFamily="18" charset="0"/>
              </a:rPr>
              <a:t>	*</a:t>
            </a:r>
            <a:r>
              <a:rPr lang="en-IE" sz="1800" i="1">
                <a:effectLst/>
                <a:ea typeface="Times New Roman" panose="02020603050405020304" pitchFamily="18" charset="0"/>
                <a:cs typeface="Times New Roman" panose="02020603050405020304" pitchFamily="18" charset="0"/>
              </a:rPr>
              <a:t>Lugus</a:t>
            </a:r>
            <a:br>
              <a:rPr lang="en-IE" i="1">
                <a:ea typeface="Times New Roman" panose="02020603050405020304" pitchFamily="18" charset="0"/>
                <a:cs typeface="Times New Roman" panose="02020603050405020304" pitchFamily="18" charset="0"/>
              </a:rPr>
            </a:br>
            <a:r>
              <a:rPr lang="en-IE" i="1">
                <a:ea typeface="Times New Roman" panose="02020603050405020304" pitchFamily="18" charset="0"/>
                <a:cs typeface="Times New Roman" panose="02020603050405020304" pitchFamily="18" charset="0"/>
              </a:rPr>
              <a:t>	</a:t>
            </a:r>
            <a:r>
              <a:rPr lang="en-IE">
                <a:ea typeface="Times New Roman" panose="02020603050405020304" pitchFamily="18" charset="0"/>
                <a:cs typeface="Times New Roman" panose="02020603050405020304" pitchFamily="18" charset="0"/>
              </a:rPr>
              <a:t>*</a:t>
            </a:r>
            <a:r>
              <a:rPr lang="en-IE" i="1">
                <a:ea typeface="Times New Roman" panose="02020603050405020304" pitchFamily="18" charset="0"/>
                <a:cs typeface="Times New Roman" panose="02020603050405020304" pitchFamily="18" charset="0"/>
              </a:rPr>
              <a:t>Gobann(ii̯)ū</a:t>
            </a:r>
            <a:br>
              <a:rPr lang="en-IE" i="1">
                <a:ea typeface="Times New Roman" panose="02020603050405020304" pitchFamily="18" charset="0"/>
                <a:cs typeface="Times New Roman" panose="02020603050405020304" pitchFamily="18" charset="0"/>
              </a:rPr>
            </a:br>
            <a:r>
              <a:rPr lang="en-IE" i="1">
                <a:ea typeface="Times New Roman" panose="02020603050405020304" pitchFamily="18" charset="0"/>
                <a:cs typeface="Times New Roman" panose="02020603050405020304" pitchFamily="18" charset="0"/>
              </a:rPr>
              <a:t>	</a:t>
            </a:r>
            <a:r>
              <a:rPr lang="en-IE" sz="1800">
                <a:effectLst/>
                <a:ea typeface="Times New Roman" panose="02020603050405020304" pitchFamily="18" charset="0"/>
                <a:cs typeface="Times New Roman" panose="02020603050405020304" pitchFamily="18" charset="0"/>
              </a:rPr>
              <a:t>*</a:t>
            </a:r>
            <a:r>
              <a:rPr lang="en-IE" sz="1800" i="1">
                <a:effectLst/>
                <a:ea typeface="Times New Roman" panose="02020603050405020304" pitchFamily="18" charset="0"/>
                <a:cs typeface="Times New Roman" panose="02020603050405020304" pitchFamily="18" charset="0"/>
              </a:rPr>
              <a:t>Ogmii̯os</a:t>
            </a:r>
            <a:br>
              <a:rPr lang="en-IE" sz="1800" i="1">
                <a:effectLst/>
                <a:ea typeface="Times New Roman" panose="02020603050405020304" pitchFamily="18" charset="0"/>
                <a:cs typeface="Times New Roman" panose="02020603050405020304" pitchFamily="18" charset="0"/>
              </a:rPr>
            </a:br>
            <a:r>
              <a:rPr lang="en-IE" sz="1800" i="1">
                <a:effectLst/>
                <a:ea typeface="Times New Roman" panose="02020603050405020304" pitchFamily="18" charset="0"/>
                <a:cs typeface="Times New Roman" panose="02020603050405020304" pitchFamily="18" charset="0"/>
              </a:rPr>
              <a:t>	*Ai̯sus/*Ai̯su̯ii̯ā</a:t>
            </a:r>
            <a:r>
              <a:rPr lang="en-IE" sz="1800">
                <a:effectLst/>
                <a:ea typeface="Times New Roman" panose="02020603050405020304" pitchFamily="18" charset="0"/>
                <a:cs typeface="Times New Roman" panose="02020603050405020304" pitchFamily="18" charset="0"/>
              </a:rPr>
              <a:t> (?)</a:t>
            </a:r>
            <a:br>
              <a:rPr lang="en-IE" i="1">
                <a:ea typeface="Times New Roman" panose="02020603050405020304" pitchFamily="18" charset="0"/>
                <a:cs typeface="Times New Roman" panose="02020603050405020304" pitchFamily="18" charset="0"/>
              </a:rPr>
            </a:b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a:t>
            </a:r>
            <a:endParaRPr lang="en-IE" sz="1800">
              <a:effectLst/>
              <a:ea typeface="Calibri" panose="020F0502020204030204" pitchFamily="34" charset="0"/>
              <a:cs typeface="Times New Roman" panose="02020603050405020304" pitchFamily="18" charset="0"/>
            </a:endParaRPr>
          </a:p>
        </p:txBody>
      </p:sp>
      <p:pic>
        <p:nvPicPr>
          <p:cNvPr id="3" name="Picture 10">
            <a:extLst>
              <a:ext uri="{FF2B5EF4-FFF2-40B4-BE49-F238E27FC236}">
                <a16:creationId xmlns:a16="http://schemas.microsoft.com/office/drawing/2014/main" id="{C07AD4D3-F21D-DD32-7043-CB36732CD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62120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2034" y="2033991"/>
            <a:ext cx="10247927" cy="1206164"/>
          </a:xfrm>
          <a:prstGeom prst="rect">
            <a:avLst/>
          </a:prstGeom>
          <a:noFill/>
        </p:spPr>
        <p:txBody>
          <a:bodyPr wrap="square" rtlCol="0">
            <a:spAutoFit/>
          </a:bodyPr>
          <a:lstStyle/>
          <a:p>
            <a:pPr algn="ctr">
              <a:lnSpc>
                <a:spcPct val="115000"/>
              </a:lnSpc>
              <a:spcAft>
                <a:spcPts val="600"/>
              </a:spcAft>
            </a:pPr>
            <a:r>
              <a:rPr lang="en-IE" sz="3600"/>
              <a:t>III. The Late Iron Age</a:t>
            </a:r>
          </a:p>
          <a:p>
            <a:pPr algn="ctr">
              <a:lnSpc>
                <a:spcPct val="115000"/>
              </a:lnSpc>
              <a:spcAft>
                <a:spcPts val="600"/>
              </a:spcAft>
            </a:pPr>
            <a:r>
              <a:rPr lang="en-IE" sz="2400"/>
              <a:t>Ireland mid-1</a:t>
            </a:r>
            <a:r>
              <a:rPr lang="en-IE" sz="2400" baseline="30000"/>
              <a:t>st</a:t>
            </a:r>
            <a:r>
              <a:rPr lang="en-IE" sz="2400"/>
              <a:t> millennium </a:t>
            </a:r>
            <a:r>
              <a:rPr lang="en-IE" sz="2400" cap="small"/>
              <a:t>a.d</a:t>
            </a:r>
            <a:r>
              <a:rPr lang="en-IE" sz="2400"/>
              <a:t>.</a:t>
            </a: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	</a:t>
            </a:r>
          </a:p>
        </p:txBody>
      </p:sp>
      <p:pic>
        <p:nvPicPr>
          <p:cNvPr id="2" name="Picture 10">
            <a:extLst>
              <a:ext uri="{FF2B5EF4-FFF2-40B4-BE49-F238E27FC236}">
                <a16:creationId xmlns:a16="http://schemas.microsoft.com/office/drawing/2014/main" id="{0EAE2760-6927-680A-DD4A-89EEA81622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4172464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III. Late Iron Age: Why is Old Irish so uniform?	</a:t>
            </a:r>
          </a:p>
        </p:txBody>
      </p:sp>
      <p:sp>
        <p:nvSpPr>
          <p:cNvPr id="3" name="Rechteck: abgerundete Ecken 2">
            <a:extLst>
              <a:ext uri="{FF2B5EF4-FFF2-40B4-BE49-F238E27FC236}">
                <a16:creationId xmlns:a16="http://schemas.microsoft.com/office/drawing/2014/main" id="{51B6D25F-652D-AC34-425D-72574A772C54}"/>
              </a:ext>
            </a:extLst>
          </p:cNvPr>
          <p:cNvSpPr/>
          <p:nvPr/>
        </p:nvSpPr>
        <p:spPr>
          <a:xfrm>
            <a:off x="209553" y="786784"/>
            <a:ext cx="5224596" cy="387230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AT" sz="1800">
                <a:solidFill>
                  <a:schemeClr val="bg1">
                    <a:lumMod val="50000"/>
                  </a:schemeClr>
                </a:solidFill>
                <a:effectLst/>
                <a:ea typeface="Calibri" panose="020F0502020204030204" pitchFamily="34" charset="0"/>
                <a:cs typeface="Times New Roman" panose="02020603050405020304" pitchFamily="18" charset="0"/>
              </a:rPr>
              <a:t>The homogeneity of Old Irish</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extant OIr. sources (7</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-9</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 c.) seem to reflect a uniform language without dialectal variation</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Explanatory strategies:</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one variety from a spectrum elevated to learned standard</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the language actually lacks diatopic variation</a:t>
            </a:r>
            <a:endParaRPr lang="de-AT">
              <a:solidFill>
                <a:schemeClr val="tx1"/>
              </a:solidFill>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endParaRPr lang="en-US" sz="1800">
              <a:solidFill>
                <a:schemeClr val="tx1"/>
              </a:solidFill>
              <a:effectLst/>
              <a:ea typeface="Calibri" panose="020F0502020204030204" pitchFamily="34" charset="0"/>
              <a:cs typeface="Times New Roman" panose="02020603050405020304" pitchFamily="18" charset="0"/>
            </a:endParaRPr>
          </a:p>
        </p:txBody>
      </p:sp>
      <p:sp>
        <p:nvSpPr>
          <p:cNvPr id="5" name="Rechteck: abgerundete Ecken 4">
            <a:extLst>
              <a:ext uri="{FF2B5EF4-FFF2-40B4-BE49-F238E27FC236}">
                <a16:creationId xmlns:a16="http://schemas.microsoft.com/office/drawing/2014/main" id="{03A7067E-EAEA-DE11-5131-0A13D9C0239D}"/>
              </a:ext>
            </a:extLst>
          </p:cNvPr>
          <p:cNvSpPr/>
          <p:nvPr/>
        </p:nvSpPr>
        <p:spPr>
          <a:xfrm>
            <a:off x="6340730" y="1249009"/>
            <a:ext cx="5224596" cy="2808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AT" sz="1800">
                <a:solidFill>
                  <a:schemeClr val="bg1">
                    <a:lumMod val="50000"/>
                  </a:schemeClr>
                </a:solidFill>
                <a:effectLst/>
                <a:ea typeface="Calibri" panose="020F0502020204030204" pitchFamily="34" charset="0"/>
                <a:cs typeface="Times New Roman" panose="02020603050405020304" pitchFamily="18" charset="0"/>
              </a:rPr>
              <a:t>Additional aspects:</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OIr. is not uniform: </a:t>
            </a:r>
          </a:p>
          <a:p>
            <a:pPr marL="742950" lvl="1" indent="-285750">
              <a:spcAft>
                <a:spcPts val="12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300+ types of synchronic variation</a:t>
            </a:r>
          </a:p>
          <a:p>
            <a:pPr marL="285750" indent="-285750">
              <a:spcAft>
                <a:spcPts val="600"/>
              </a:spcAft>
              <a:buFont typeface="Wingdings" panose="05000000000000000000" pitchFamily="2" charset="2"/>
              <a:buChar char="§"/>
            </a:pPr>
            <a:r>
              <a:rPr lang="en-US">
                <a:solidFill>
                  <a:schemeClr val="tx1"/>
                </a:solidFill>
                <a:ea typeface="Calibri" panose="020F0502020204030204" pitchFamily="34" charset="0"/>
                <a:cs typeface="Times New Roman" panose="02020603050405020304" pitchFamily="18" charset="0"/>
              </a:rPr>
              <a:t>variation</a:t>
            </a:r>
            <a:r>
              <a:rPr lang="en-US" sz="1800">
                <a:solidFill>
                  <a:schemeClr val="tx1"/>
                </a:solidFill>
                <a:effectLst/>
                <a:ea typeface="Calibri" panose="020F0502020204030204" pitchFamily="34" charset="0"/>
                <a:cs typeface="Times New Roman" panose="02020603050405020304" pitchFamily="18" charset="0"/>
              </a:rPr>
              <a:t> cannot be mapped diatopically </a:t>
            </a:r>
          </a:p>
          <a:p>
            <a:pPr marL="742950" lvl="1" indent="-285750">
              <a:spcAft>
                <a:spcPts val="1200"/>
              </a:spcAft>
              <a:buFont typeface="Arial" panose="020B0604020202020204" pitchFamily="34" charset="0"/>
              <a:buChar char="•"/>
            </a:pPr>
            <a:r>
              <a:rPr lang="en-US" sz="1800">
                <a:solidFill>
                  <a:schemeClr val="tx1"/>
                </a:solidFill>
                <a:effectLst/>
                <a:ea typeface="Calibri" panose="020F0502020204030204" pitchFamily="34" charset="0"/>
                <a:cs typeface="Times New Roman" panose="02020603050405020304" pitchFamily="18" charset="0"/>
              </a:rPr>
              <a:t>inadequate methodology? </a:t>
            </a: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all later Gaelic varieties continue directly OIr.</a:t>
            </a:r>
          </a:p>
        </p:txBody>
      </p:sp>
      <p:pic>
        <p:nvPicPr>
          <p:cNvPr id="7" name="Grafik 6">
            <a:extLst>
              <a:ext uri="{FF2B5EF4-FFF2-40B4-BE49-F238E27FC236}">
                <a16:creationId xmlns:a16="http://schemas.microsoft.com/office/drawing/2014/main" id="{7CCFC7CA-00B1-61C6-6123-1624FB601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929" y="2171038"/>
            <a:ext cx="1099397" cy="551897"/>
          </a:xfrm>
          <a:prstGeom prst="rect">
            <a:avLst/>
          </a:prstGeom>
        </p:spPr>
      </p:pic>
      <p:sp>
        <p:nvSpPr>
          <p:cNvPr id="8" name="Rechteck: abgerundete Ecken 7">
            <a:extLst>
              <a:ext uri="{FF2B5EF4-FFF2-40B4-BE49-F238E27FC236}">
                <a16:creationId xmlns:a16="http://schemas.microsoft.com/office/drawing/2014/main" id="{0DCDD914-5D52-DE68-110C-5D792621905C}"/>
              </a:ext>
            </a:extLst>
          </p:cNvPr>
          <p:cNvSpPr/>
          <p:nvPr/>
        </p:nvSpPr>
        <p:spPr>
          <a:xfrm>
            <a:off x="6340731" y="4526941"/>
            <a:ext cx="5332086" cy="2156821"/>
          </a:xfrm>
          <a:prstGeom prst="roundRect">
            <a:avLst/>
          </a:prstGeom>
          <a:solidFill>
            <a:schemeClr val="bg1">
              <a:lumMod val="9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Aft>
                <a:spcPts val="1200"/>
              </a:spcAft>
              <a:buFont typeface="Wingdings" panose="05000000000000000000" pitchFamily="2" charset="2"/>
              <a:buChar char="§"/>
            </a:pPr>
            <a:r>
              <a:rPr lang="en-IE" b="1">
                <a:solidFill>
                  <a:schemeClr val="tx1"/>
                </a:solidFill>
                <a:ea typeface="Calibri" panose="020F0502020204030204" pitchFamily="34" charset="0"/>
                <a:cs typeface="Times New Roman" panose="02020603050405020304" pitchFamily="18" charset="0"/>
              </a:rPr>
              <a:t>Way forward: </a:t>
            </a:r>
          </a:p>
          <a:p>
            <a:pPr marL="742950" lvl="1" indent="-285750">
              <a:spcAft>
                <a:spcPts val="6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more research with adequate methodology</a:t>
            </a:r>
          </a:p>
          <a:p>
            <a:pPr marL="742950" lvl="1" indent="-285750">
              <a:spcAft>
                <a:spcPts val="600"/>
              </a:spcAft>
              <a:buFont typeface="Arial" panose="020B0604020202020204" pitchFamily="34" charset="0"/>
              <a:buChar char="•"/>
            </a:pPr>
            <a:r>
              <a:rPr lang="en-IE" spc="-20">
                <a:solidFill>
                  <a:schemeClr val="tx1"/>
                </a:solidFill>
                <a:ea typeface="Calibri" panose="020F0502020204030204" pitchFamily="34" charset="0"/>
                <a:cs typeface="Times New Roman" panose="02020603050405020304" pitchFamily="18" charset="0"/>
              </a:rPr>
              <a:t>Advanced Laureate Award </a:t>
            </a:r>
            <a:r>
              <a:rPr lang="en-IE" i="1" spc="-20">
                <a:solidFill>
                  <a:schemeClr val="tx1"/>
                </a:solidFill>
                <a:ea typeface="Calibri" panose="020F0502020204030204" pitchFamily="34" charset="0"/>
                <a:cs typeface="Times New Roman" panose="02020603050405020304" pitchFamily="18" charset="0"/>
              </a:rPr>
              <a:t>Di</a:t>
            </a:r>
            <a:r>
              <a:rPr lang="en-IE" spc="-20">
                <a:solidFill>
                  <a:schemeClr val="tx1"/>
                </a:solidFill>
                <a:ea typeface="Calibri" panose="020F0502020204030204" pitchFamily="34" charset="0"/>
                <a:cs typeface="Times New Roman" panose="02020603050405020304" pitchFamily="18" charset="0"/>
              </a:rPr>
              <a:t>Ⓐ</a:t>
            </a:r>
            <a:r>
              <a:rPr lang="en-IE" i="1" spc="-20">
                <a:solidFill>
                  <a:schemeClr val="tx1"/>
                </a:solidFill>
                <a:ea typeface="Calibri" panose="020F0502020204030204" pitchFamily="34" charset="0"/>
                <a:cs typeface="Times New Roman" panose="02020603050405020304" pitchFamily="18" charset="0"/>
              </a:rPr>
              <a:t>gnostic</a:t>
            </a:r>
            <a:r>
              <a:rPr lang="en-IE" spc="-20">
                <a:solidFill>
                  <a:schemeClr val="tx1"/>
                </a:solidFill>
                <a:ea typeface="Calibri" panose="020F0502020204030204" pitchFamily="34" charset="0"/>
                <a:cs typeface="Times New Roman" panose="02020603050405020304" pitchFamily="18" charset="0"/>
              </a:rPr>
              <a:t> (2023-7)</a:t>
            </a:r>
          </a:p>
          <a:p>
            <a:pPr lvl="1">
              <a:spcAft>
                <a:spcPts val="600"/>
              </a:spcAft>
            </a:pPr>
            <a:endParaRPr lang="en-IE" spc="-20">
              <a:solidFill>
                <a:schemeClr val="tx1"/>
              </a:solidFill>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endParaRPr lang="en-IE" spc="-10">
              <a:solidFill>
                <a:schemeClr val="tx1"/>
              </a:solidFill>
              <a:ea typeface="Calibri" panose="020F0502020204030204" pitchFamily="34" charset="0"/>
              <a:cs typeface="Times New Roman" panose="02020603050405020304" pitchFamily="18" charset="0"/>
            </a:endParaRPr>
          </a:p>
        </p:txBody>
      </p:sp>
      <p:sp>
        <p:nvSpPr>
          <p:cNvPr id="9" name="Pfeil: nach links gekrümmt 8">
            <a:extLst>
              <a:ext uri="{FF2B5EF4-FFF2-40B4-BE49-F238E27FC236}">
                <a16:creationId xmlns:a16="http://schemas.microsoft.com/office/drawing/2014/main" id="{137D4357-4423-4D5B-CB25-F88D63873EE4}"/>
              </a:ext>
            </a:extLst>
          </p:cNvPr>
          <p:cNvSpPr/>
          <p:nvPr/>
        </p:nvSpPr>
        <p:spPr>
          <a:xfrm rot="20455666">
            <a:off x="10680163" y="3050598"/>
            <a:ext cx="688686" cy="1976185"/>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Pfeil: nach rechts 9">
            <a:extLst>
              <a:ext uri="{FF2B5EF4-FFF2-40B4-BE49-F238E27FC236}">
                <a16:creationId xmlns:a16="http://schemas.microsoft.com/office/drawing/2014/main" id="{4F6F42B0-367E-7D97-7417-4624F76B8378}"/>
              </a:ext>
            </a:extLst>
          </p:cNvPr>
          <p:cNvSpPr/>
          <p:nvPr/>
        </p:nvSpPr>
        <p:spPr>
          <a:xfrm rot="353607">
            <a:off x="5189419" y="1970847"/>
            <a:ext cx="1323704" cy="1325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Grafik 3">
            <a:extLst>
              <a:ext uri="{FF2B5EF4-FFF2-40B4-BE49-F238E27FC236}">
                <a16:creationId xmlns:a16="http://schemas.microsoft.com/office/drawing/2014/main" id="{9D8364C4-53E9-655B-82D6-D54C9E4A608C}"/>
              </a:ext>
            </a:extLst>
          </p:cNvPr>
          <p:cNvPicPr>
            <a:picLocks noChangeAspect="1"/>
          </p:cNvPicPr>
          <p:nvPr/>
        </p:nvPicPr>
        <p:blipFill>
          <a:blip r:embed="rId4"/>
          <a:stretch>
            <a:fillRect/>
          </a:stretch>
        </p:blipFill>
        <p:spPr>
          <a:xfrm>
            <a:off x="9791203" y="5863100"/>
            <a:ext cx="1518208" cy="632586"/>
          </a:xfrm>
          <a:prstGeom prst="rect">
            <a:avLst/>
          </a:prstGeom>
        </p:spPr>
      </p:pic>
      <p:pic>
        <p:nvPicPr>
          <p:cNvPr id="6" name="Picture 10">
            <a:extLst>
              <a:ext uri="{FF2B5EF4-FFF2-40B4-BE49-F238E27FC236}">
                <a16:creationId xmlns:a16="http://schemas.microsoft.com/office/drawing/2014/main" id="{3F5C58CF-E1CB-6AC4-44D2-0ED3EC44A8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13" name="Grafik 12" descr="Ein Bild, das Text, Schrift, weiß, Grafiken enthält.&#10;&#10;KI-generierte Inhalte können fehlerhaft sein.">
            <a:extLst>
              <a:ext uri="{FF2B5EF4-FFF2-40B4-BE49-F238E27FC236}">
                <a16:creationId xmlns:a16="http://schemas.microsoft.com/office/drawing/2014/main" id="{0ECA2255-8034-805B-AE71-E39A049BC2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713" y="5863100"/>
            <a:ext cx="2916873" cy="598187"/>
          </a:xfrm>
          <a:prstGeom prst="rect">
            <a:avLst/>
          </a:prstGeom>
        </p:spPr>
      </p:pic>
    </p:spTree>
    <p:extLst>
      <p:ext uri="{BB962C8B-B14F-4D97-AF65-F5344CB8AC3E}">
        <p14:creationId xmlns:p14="http://schemas.microsoft.com/office/powerpoint/2010/main" val="175591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III. Late Iron Age: Why is Old Irish so uniform?	</a:t>
            </a:r>
          </a:p>
        </p:txBody>
      </p:sp>
      <p:sp>
        <p:nvSpPr>
          <p:cNvPr id="3" name="Rechteck: abgerundete Ecken 2">
            <a:extLst>
              <a:ext uri="{FF2B5EF4-FFF2-40B4-BE49-F238E27FC236}">
                <a16:creationId xmlns:a16="http://schemas.microsoft.com/office/drawing/2014/main" id="{51B6D25F-652D-AC34-425D-72574A772C54}"/>
              </a:ext>
            </a:extLst>
          </p:cNvPr>
          <p:cNvSpPr/>
          <p:nvPr/>
        </p:nvSpPr>
        <p:spPr>
          <a:xfrm>
            <a:off x="209553" y="786784"/>
            <a:ext cx="5224596" cy="387230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AT" sz="1800">
                <a:solidFill>
                  <a:schemeClr val="bg1">
                    <a:lumMod val="50000"/>
                  </a:schemeClr>
                </a:solidFill>
                <a:effectLst/>
                <a:ea typeface="Calibri" panose="020F0502020204030204" pitchFamily="34" charset="0"/>
                <a:cs typeface="Times New Roman" panose="02020603050405020304" pitchFamily="18" charset="0"/>
              </a:rPr>
              <a:t>The homogeneity of Old Irish</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extant OIr. sources (7</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-9</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 c.) seem to reflect a uniform language without dialectal variation</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Explanatory strategies:</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one variety from a spectrum elevated to learned standard</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the language actually lacks diatopic variation </a:t>
            </a:r>
            <a:r>
              <a:rPr kumimoji="0" lang="en-I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en-US">
                <a:solidFill>
                  <a:schemeClr val="tx1"/>
                </a:solidFill>
                <a:ea typeface="Calibri" panose="020F0502020204030204" pitchFamily="34" charset="0"/>
                <a:cs typeface="Times New Roman" panose="02020603050405020304" pitchFamily="18" charset="0"/>
              </a:rPr>
              <a:t> </a:t>
            </a:r>
            <a:r>
              <a:rPr lang="en-US" b="1">
                <a:solidFill>
                  <a:schemeClr val="tx1"/>
                </a:solidFill>
                <a:ea typeface="Calibri" panose="020F0502020204030204" pitchFamily="34" charset="0"/>
                <a:cs typeface="Times New Roman" panose="02020603050405020304" pitchFamily="18" charset="0"/>
              </a:rPr>
              <a:t>abnormal situation!</a:t>
            </a:r>
          </a:p>
          <a:p>
            <a:pPr marL="742950" lvl="1" indent="-285750">
              <a:spcAft>
                <a:spcPts val="600"/>
              </a:spcAft>
              <a:buFont typeface="Arial" panose="020B0604020202020204" pitchFamily="34" charset="0"/>
              <a:buChar char="•"/>
            </a:pPr>
            <a:endParaRPr lang="en-US" sz="1800">
              <a:solidFill>
                <a:schemeClr val="tx1"/>
              </a:solidFill>
              <a:effectLst/>
              <a:ea typeface="Calibri" panose="020F0502020204030204" pitchFamily="34" charset="0"/>
              <a:cs typeface="Times New Roman" panose="02020603050405020304" pitchFamily="18" charset="0"/>
            </a:endParaRPr>
          </a:p>
        </p:txBody>
      </p:sp>
      <p:sp>
        <p:nvSpPr>
          <p:cNvPr id="5" name="Rechteck: abgerundete Ecken 4">
            <a:extLst>
              <a:ext uri="{FF2B5EF4-FFF2-40B4-BE49-F238E27FC236}">
                <a16:creationId xmlns:a16="http://schemas.microsoft.com/office/drawing/2014/main" id="{03A7067E-EAEA-DE11-5131-0A13D9C0239D}"/>
              </a:ext>
            </a:extLst>
          </p:cNvPr>
          <p:cNvSpPr/>
          <p:nvPr/>
        </p:nvSpPr>
        <p:spPr>
          <a:xfrm>
            <a:off x="6340730" y="1249008"/>
            <a:ext cx="5224596" cy="2808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AT" sz="1800">
                <a:solidFill>
                  <a:schemeClr val="bg1">
                    <a:lumMod val="50000"/>
                  </a:schemeClr>
                </a:solidFill>
                <a:effectLst/>
                <a:ea typeface="Calibri" panose="020F0502020204030204" pitchFamily="34" charset="0"/>
                <a:cs typeface="Times New Roman" panose="02020603050405020304" pitchFamily="18" charset="0"/>
              </a:rPr>
              <a:t>Additional aspects:</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OIr. is not uniform: </a:t>
            </a:r>
          </a:p>
          <a:p>
            <a:pPr marL="742950" lvl="1" indent="-285750">
              <a:spcAft>
                <a:spcPts val="12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300+ types of synchronic variation</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variation cannot be mapped diatopically </a:t>
            </a:r>
          </a:p>
          <a:p>
            <a:pPr marL="742950" lvl="1" indent="-285750">
              <a:spcAft>
                <a:spcPts val="1200"/>
              </a:spcAft>
              <a:buFont typeface="Arial" panose="020B0604020202020204" pitchFamily="34" charset="0"/>
              <a:buChar char="•"/>
            </a:pPr>
            <a:r>
              <a:rPr lang="en-US" sz="1800">
                <a:solidFill>
                  <a:schemeClr val="tx1"/>
                </a:solidFill>
                <a:effectLst/>
                <a:ea typeface="Calibri" panose="020F0502020204030204" pitchFamily="34" charset="0"/>
                <a:cs typeface="Times New Roman" panose="02020603050405020304" pitchFamily="18" charset="0"/>
              </a:rPr>
              <a:t>inadequate methodology? </a:t>
            </a: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all later Gaelic varieties continue directly OIr.</a:t>
            </a:r>
          </a:p>
        </p:txBody>
      </p:sp>
      <p:pic>
        <p:nvPicPr>
          <p:cNvPr id="7" name="Grafik 6">
            <a:extLst>
              <a:ext uri="{FF2B5EF4-FFF2-40B4-BE49-F238E27FC236}">
                <a16:creationId xmlns:a16="http://schemas.microsoft.com/office/drawing/2014/main" id="{7CCFC7CA-00B1-61C6-6123-1624FB601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929" y="2171038"/>
            <a:ext cx="1099397" cy="551897"/>
          </a:xfrm>
          <a:prstGeom prst="rect">
            <a:avLst/>
          </a:prstGeom>
        </p:spPr>
      </p:pic>
      <p:sp>
        <p:nvSpPr>
          <p:cNvPr id="2" name="Pfeil: nach rechts 1">
            <a:extLst>
              <a:ext uri="{FF2B5EF4-FFF2-40B4-BE49-F238E27FC236}">
                <a16:creationId xmlns:a16="http://schemas.microsoft.com/office/drawing/2014/main" id="{37E11C5E-147E-1012-95AB-82820B1E4CE6}"/>
              </a:ext>
            </a:extLst>
          </p:cNvPr>
          <p:cNvSpPr/>
          <p:nvPr/>
        </p:nvSpPr>
        <p:spPr>
          <a:xfrm rot="353607">
            <a:off x="5189419" y="1970847"/>
            <a:ext cx="1323704" cy="1325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feil: nach rechts 3">
            <a:extLst>
              <a:ext uri="{FF2B5EF4-FFF2-40B4-BE49-F238E27FC236}">
                <a16:creationId xmlns:a16="http://schemas.microsoft.com/office/drawing/2014/main" id="{AC19A433-2F3A-B547-0EBA-862590818AA9}"/>
              </a:ext>
            </a:extLst>
          </p:cNvPr>
          <p:cNvSpPr/>
          <p:nvPr/>
        </p:nvSpPr>
        <p:spPr>
          <a:xfrm rot="165137" flipH="1">
            <a:off x="4693627" y="3653007"/>
            <a:ext cx="1821326" cy="10530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hteck: abgerundete Ecken 5">
            <a:extLst>
              <a:ext uri="{FF2B5EF4-FFF2-40B4-BE49-F238E27FC236}">
                <a16:creationId xmlns:a16="http://schemas.microsoft.com/office/drawing/2014/main" id="{4224A37E-57F2-9A97-8012-35FF30140DED}"/>
              </a:ext>
            </a:extLst>
          </p:cNvPr>
          <p:cNvSpPr/>
          <p:nvPr/>
        </p:nvSpPr>
        <p:spPr>
          <a:xfrm>
            <a:off x="931314" y="3217257"/>
            <a:ext cx="3759242" cy="76786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hteck: abgerundete Ecken 9">
            <a:extLst>
              <a:ext uri="{FF2B5EF4-FFF2-40B4-BE49-F238E27FC236}">
                <a16:creationId xmlns:a16="http://schemas.microsoft.com/office/drawing/2014/main" id="{3E9B1325-1037-6C15-5249-F2BD38B1CC5F}"/>
              </a:ext>
            </a:extLst>
          </p:cNvPr>
          <p:cNvSpPr/>
          <p:nvPr/>
        </p:nvSpPr>
        <p:spPr>
          <a:xfrm>
            <a:off x="2538101" y="4349976"/>
            <a:ext cx="3066189" cy="235582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800">
                <a:solidFill>
                  <a:schemeClr val="bg1">
                    <a:lumMod val="50000"/>
                  </a:schemeClr>
                </a:solidFill>
                <a:effectLst/>
                <a:ea typeface="Calibri" panose="020F0502020204030204" pitchFamily="34" charset="0"/>
                <a:cs typeface="Times New Roman" panose="02020603050405020304" pitchFamily="18" charset="0"/>
              </a:rPr>
              <a:t>Data to be utilised:</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E" sz="1800">
              <a:solidFill>
                <a:schemeClr val="tx1"/>
              </a:solidFill>
              <a:effectLst/>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
            </a:pPr>
            <a:r>
              <a:rPr lang="en-IE" sz="1800">
                <a:solidFill>
                  <a:schemeClr val="tx1"/>
                </a:solidFill>
                <a:effectLst/>
                <a:ea typeface="Calibri" panose="020F0502020204030204" pitchFamily="34" charset="0"/>
                <a:cs typeface="Times New Roman" panose="02020603050405020304" pitchFamily="18" charset="0"/>
              </a:rPr>
              <a:t>archaeology</a:t>
            </a:r>
          </a:p>
          <a:p>
            <a:pPr marL="285750" indent="-285750">
              <a:spcAft>
                <a:spcPts val="600"/>
              </a:spcAft>
              <a:buFont typeface="Wingdings" panose="05000000000000000000" pitchFamily="2" charset="2"/>
              <a:buChar char="§"/>
            </a:pPr>
            <a:r>
              <a:rPr lang="en-IE">
                <a:solidFill>
                  <a:schemeClr val="tx1"/>
                </a:solidFill>
                <a:ea typeface="Calibri" panose="020F0502020204030204" pitchFamily="34" charset="0"/>
                <a:cs typeface="Times New Roman" panose="02020603050405020304" pitchFamily="18" charset="0"/>
              </a:rPr>
              <a:t>palaeoclimatology</a:t>
            </a:r>
          </a:p>
          <a:p>
            <a:pPr marL="285750" indent="-285750">
              <a:spcAft>
                <a:spcPts val="600"/>
              </a:spcAft>
              <a:buFont typeface="Wingdings" panose="05000000000000000000" pitchFamily="2" charset="2"/>
              <a:buChar char="§"/>
            </a:pPr>
            <a:r>
              <a:rPr lang="en-IE">
                <a:solidFill>
                  <a:schemeClr val="tx1"/>
                </a:solidFill>
                <a:ea typeface="Calibri" panose="020F0502020204030204" pitchFamily="34" charset="0"/>
                <a:cs typeface="Times New Roman" panose="02020603050405020304" pitchFamily="18" charset="0"/>
              </a:rPr>
              <a:t>palaeogenetics</a:t>
            </a:r>
          </a:p>
          <a:p>
            <a:pPr marL="285750" indent="-285750">
              <a:spcAft>
                <a:spcPts val="600"/>
              </a:spcAft>
              <a:buFont typeface="Wingdings" panose="05000000000000000000" pitchFamily="2" charset="2"/>
              <a:buChar char="§"/>
            </a:pPr>
            <a:r>
              <a:rPr lang="en-IE">
                <a:solidFill>
                  <a:schemeClr val="tx1"/>
                </a:solidFill>
                <a:ea typeface="Calibri" panose="020F0502020204030204" pitchFamily="34" charset="0"/>
                <a:cs typeface="Times New Roman" panose="02020603050405020304" pitchFamily="18" charset="0"/>
              </a:rPr>
              <a:t>‘linguistic archaeology’</a:t>
            </a:r>
          </a:p>
        </p:txBody>
      </p:sp>
      <p:sp>
        <p:nvSpPr>
          <p:cNvPr id="14" name="Pfeil: nach rechts 13">
            <a:extLst>
              <a:ext uri="{FF2B5EF4-FFF2-40B4-BE49-F238E27FC236}">
                <a16:creationId xmlns:a16="http://schemas.microsoft.com/office/drawing/2014/main" id="{5C3BAE00-AB7D-D548-4F20-4CB4356922FA}"/>
              </a:ext>
            </a:extLst>
          </p:cNvPr>
          <p:cNvSpPr/>
          <p:nvPr/>
        </p:nvSpPr>
        <p:spPr>
          <a:xfrm rot="1059189">
            <a:off x="4672721" y="4190716"/>
            <a:ext cx="1897783" cy="9859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hteck: abgerundete Ecken 12">
            <a:extLst>
              <a:ext uri="{FF2B5EF4-FFF2-40B4-BE49-F238E27FC236}">
                <a16:creationId xmlns:a16="http://schemas.microsoft.com/office/drawing/2014/main" id="{84DD6147-D3E8-4EE3-758A-AC168414F728}"/>
              </a:ext>
            </a:extLst>
          </p:cNvPr>
          <p:cNvSpPr/>
          <p:nvPr/>
        </p:nvSpPr>
        <p:spPr>
          <a:xfrm>
            <a:off x="6340731" y="4526941"/>
            <a:ext cx="5332086" cy="2156821"/>
          </a:xfrm>
          <a:prstGeom prst="roundRect">
            <a:avLst/>
          </a:prstGeom>
          <a:solidFill>
            <a:schemeClr val="bg1">
              <a:lumMod val="9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Aft>
                <a:spcPts val="1200"/>
              </a:spcAft>
              <a:buFont typeface="Wingdings" panose="05000000000000000000" pitchFamily="2" charset="2"/>
              <a:buChar char="§"/>
            </a:pPr>
            <a:r>
              <a:rPr lang="en-IE" b="1">
                <a:solidFill>
                  <a:schemeClr val="tx1"/>
                </a:solidFill>
                <a:ea typeface="Calibri" panose="020F0502020204030204" pitchFamily="34" charset="0"/>
                <a:cs typeface="Times New Roman" panose="02020603050405020304" pitchFamily="18" charset="0"/>
              </a:rPr>
              <a:t>Way forward: </a:t>
            </a:r>
          </a:p>
          <a:p>
            <a:pPr marL="742950" lvl="1" indent="-285750">
              <a:spcAft>
                <a:spcPts val="600"/>
              </a:spcAft>
              <a:buFont typeface="Arial" panose="020B0604020202020204" pitchFamily="34" charset="0"/>
              <a:buChar char="•"/>
            </a:pPr>
            <a:r>
              <a:rPr lang="en-IE">
                <a:solidFill>
                  <a:schemeClr val="tx1"/>
                </a:solidFill>
                <a:ea typeface="Calibri" panose="020F0502020204030204" pitchFamily="34" charset="0"/>
                <a:cs typeface="Times New Roman" panose="02020603050405020304" pitchFamily="18" charset="0"/>
              </a:rPr>
              <a:t>more research with adequate methodology</a:t>
            </a:r>
          </a:p>
          <a:p>
            <a:pPr marL="742950" lvl="1" indent="-285750">
              <a:spcAft>
                <a:spcPts val="600"/>
              </a:spcAft>
              <a:buFont typeface="Arial" panose="020B0604020202020204" pitchFamily="34" charset="0"/>
              <a:buChar char="•"/>
            </a:pPr>
            <a:r>
              <a:rPr lang="en-IE" spc="-20">
                <a:solidFill>
                  <a:schemeClr val="tx1"/>
                </a:solidFill>
                <a:ea typeface="Calibri" panose="020F0502020204030204" pitchFamily="34" charset="0"/>
                <a:cs typeface="Times New Roman" panose="02020603050405020304" pitchFamily="18" charset="0"/>
              </a:rPr>
              <a:t>Advanced Laureate Award </a:t>
            </a:r>
            <a:r>
              <a:rPr lang="en-IE" i="1" spc="-20">
                <a:solidFill>
                  <a:schemeClr val="tx1"/>
                </a:solidFill>
                <a:ea typeface="Calibri" panose="020F0502020204030204" pitchFamily="34" charset="0"/>
                <a:cs typeface="Times New Roman" panose="02020603050405020304" pitchFamily="18" charset="0"/>
              </a:rPr>
              <a:t>Di</a:t>
            </a:r>
            <a:r>
              <a:rPr lang="en-IE" spc="-20">
                <a:solidFill>
                  <a:schemeClr val="tx1"/>
                </a:solidFill>
                <a:ea typeface="Calibri" panose="020F0502020204030204" pitchFamily="34" charset="0"/>
                <a:cs typeface="Times New Roman" panose="02020603050405020304" pitchFamily="18" charset="0"/>
              </a:rPr>
              <a:t>Ⓐ</a:t>
            </a:r>
            <a:r>
              <a:rPr lang="en-IE" i="1" spc="-20">
                <a:solidFill>
                  <a:schemeClr val="tx1"/>
                </a:solidFill>
                <a:ea typeface="Calibri" panose="020F0502020204030204" pitchFamily="34" charset="0"/>
                <a:cs typeface="Times New Roman" panose="02020603050405020304" pitchFamily="18" charset="0"/>
              </a:rPr>
              <a:t>gnostic</a:t>
            </a:r>
            <a:r>
              <a:rPr lang="en-IE" spc="-20">
                <a:solidFill>
                  <a:schemeClr val="tx1"/>
                </a:solidFill>
                <a:ea typeface="Calibri" panose="020F0502020204030204" pitchFamily="34" charset="0"/>
                <a:cs typeface="Times New Roman" panose="02020603050405020304" pitchFamily="18" charset="0"/>
              </a:rPr>
              <a:t> (2023-7)</a:t>
            </a:r>
          </a:p>
          <a:p>
            <a:pPr lvl="1">
              <a:spcAft>
                <a:spcPts val="600"/>
              </a:spcAft>
            </a:pPr>
            <a:endParaRPr lang="en-IE" spc="-20">
              <a:solidFill>
                <a:schemeClr val="tx1"/>
              </a:solidFill>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endParaRPr lang="en-IE" spc="-10">
              <a:solidFill>
                <a:schemeClr val="tx1"/>
              </a:solidFill>
              <a:ea typeface="Calibri" panose="020F0502020204030204" pitchFamily="34" charset="0"/>
              <a:cs typeface="Times New Roman" panose="02020603050405020304" pitchFamily="18" charset="0"/>
            </a:endParaRPr>
          </a:p>
        </p:txBody>
      </p:sp>
      <p:sp>
        <p:nvSpPr>
          <p:cNvPr id="11" name="Pfeil: nach rechts 10">
            <a:extLst>
              <a:ext uri="{FF2B5EF4-FFF2-40B4-BE49-F238E27FC236}">
                <a16:creationId xmlns:a16="http://schemas.microsoft.com/office/drawing/2014/main" id="{6D6B0371-97C9-0390-8E24-7DED2A4DC939}"/>
              </a:ext>
            </a:extLst>
          </p:cNvPr>
          <p:cNvSpPr/>
          <p:nvPr/>
        </p:nvSpPr>
        <p:spPr>
          <a:xfrm rot="20925258">
            <a:off x="5660320" y="5427506"/>
            <a:ext cx="1323704" cy="1325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feil: nach links gekrümmt 8">
            <a:extLst>
              <a:ext uri="{FF2B5EF4-FFF2-40B4-BE49-F238E27FC236}">
                <a16:creationId xmlns:a16="http://schemas.microsoft.com/office/drawing/2014/main" id="{137D4357-4423-4D5B-CB25-F88D63873EE4}"/>
              </a:ext>
            </a:extLst>
          </p:cNvPr>
          <p:cNvSpPr/>
          <p:nvPr/>
        </p:nvSpPr>
        <p:spPr>
          <a:xfrm rot="20455666">
            <a:off x="10680163" y="3050598"/>
            <a:ext cx="688686" cy="1976185"/>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8" name="Picture 10">
            <a:extLst>
              <a:ext uri="{FF2B5EF4-FFF2-40B4-BE49-F238E27FC236}">
                <a16:creationId xmlns:a16="http://schemas.microsoft.com/office/drawing/2014/main" id="{D0512761-1544-D2E9-6984-8CA886904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17" name="Grafik 16">
            <a:extLst>
              <a:ext uri="{FF2B5EF4-FFF2-40B4-BE49-F238E27FC236}">
                <a16:creationId xmlns:a16="http://schemas.microsoft.com/office/drawing/2014/main" id="{86706875-31B1-4438-1A09-4D038665DEB1}"/>
              </a:ext>
            </a:extLst>
          </p:cNvPr>
          <p:cNvPicPr>
            <a:picLocks noChangeAspect="1"/>
          </p:cNvPicPr>
          <p:nvPr/>
        </p:nvPicPr>
        <p:blipFill>
          <a:blip r:embed="rId5"/>
          <a:stretch>
            <a:fillRect/>
          </a:stretch>
        </p:blipFill>
        <p:spPr>
          <a:xfrm>
            <a:off x="9791203" y="5863100"/>
            <a:ext cx="1518208" cy="632586"/>
          </a:xfrm>
          <a:prstGeom prst="rect">
            <a:avLst/>
          </a:prstGeom>
        </p:spPr>
      </p:pic>
      <p:pic>
        <p:nvPicPr>
          <p:cNvPr id="18" name="Grafik 17" descr="Ein Bild, das Text, Schrift, weiß, Grafiken enthält.&#10;&#10;KI-generierte Inhalte können fehlerhaft sein.">
            <a:extLst>
              <a:ext uri="{FF2B5EF4-FFF2-40B4-BE49-F238E27FC236}">
                <a16:creationId xmlns:a16="http://schemas.microsoft.com/office/drawing/2014/main" id="{CEB3E7CC-0813-65BA-E178-6A2A74053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713" y="5863100"/>
            <a:ext cx="2916873" cy="598187"/>
          </a:xfrm>
          <a:prstGeom prst="rect">
            <a:avLst/>
          </a:prstGeom>
        </p:spPr>
      </p:pic>
    </p:spTree>
    <p:extLst>
      <p:ext uri="{BB962C8B-B14F-4D97-AF65-F5344CB8AC3E}">
        <p14:creationId xmlns:p14="http://schemas.microsoft.com/office/powerpoint/2010/main" val="35214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III. Late Iron Age: Homogenisation of Irish?	</a:t>
            </a:r>
          </a:p>
        </p:txBody>
      </p:sp>
      <p:sp>
        <p:nvSpPr>
          <p:cNvPr id="29" name="Rechteck: abgerundete Ecken 28">
            <a:extLst>
              <a:ext uri="{FF2B5EF4-FFF2-40B4-BE49-F238E27FC236}">
                <a16:creationId xmlns:a16="http://schemas.microsoft.com/office/drawing/2014/main" id="{8C3CFFCB-6C9B-6A8C-38BA-CCB844DB0999}"/>
              </a:ext>
            </a:extLst>
          </p:cNvPr>
          <p:cNvSpPr/>
          <p:nvPr/>
        </p:nvSpPr>
        <p:spPr>
          <a:xfrm>
            <a:off x="209553" y="786784"/>
            <a:ext cx="4754071" cy="46181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a:solidFill>
                  <a:schemeClr val="bg1">
                    <a:lumMod val="50000"/>
                  </a:schemeClr>
                </a:solidFill>
                <a:effectLst/>
                <a:ea typeface="Calibri" panose="020F0502020204030204" pitchFamily="34" charset="0"/>
                <a:cs typeface="Times New Roman" panose="02020603050405020304" pitchFamily="18" charset="0"/>
              </a:rPr>
              <a:t>A model for the homogenisation of Irish</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E" sz="1800">
              <a:solidFill>
                <a:schemeClr val="tx1"/>
              </a:solidFill>
              <a:effectLst/>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US" sz="1800" i="1">
                <a:solidFill>
                  <a:schemeClr val="tx1"/>
                </a:solidFill>
                <a:effectLst/>
                <a:ea typeface="Calibri" panose="020F0502020204030204" pitchFamily="34" charset="0"/>
                <a:cs typeface="Times New Roman" panose="02020603050405020304" pitchFamily="18" charset="0"/>
              </a:rPr>
              <a:t>Great Upheaval of the Phonological System </a:t>
            </a:r>
            <a:r>
              <a:rPr lang="en-US" sz="1800">
                <a:solidFill>
                  <a:schemeClr val="tx1"/>
                </a:solidFill>
                <a:effectLst/>
                <a:ea typeface="Calibri" panose="020F0502020204030204" pitchFamily="34" charset="0"/>
                <a:cs typeface="Times New Roman" panose="02020603050405020304" pitchFamily="18" charset="0"/>
              </a:rPr>
              <a:t>(GUPS) in 5</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-6</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 c. </a:t>
            </a:r>
            <a:r>
              <a:rPr lang="en-US" sz="1800" cap="small">
                <a:solidFill>
                  <a:schemeClr val="tx1"/>
                </a:solidFill>
                <a:effectLst/>
                <a:ea typeface="Calibri" panose="020F0502020204030204" pitchFamily="34" charset="0"/>
                <a:cs typeface="Times New Roman" panose="02020603050405020304" pitchFamily="18" charset="0"/>
              </a:rPr>
              <a:t>a.d</a:t>
            </a:r>
            <a:r>
              <a:rPr lang="en-US" sz="1800">
                <a:solidFill>
                  <a:schemeClr val="tx1"/>
                </a:solidFill>
                <a:effectLst/>
                <a:ea typeface="Calibri" panose="020F0502020204030204" pitchFamily="34" charset="0"/>
                <a:cs typeface="Times New Roman" panose="02020603050405020304" pitchFamily="18" charset="0"/>
              </a:rPr>
              <a:t>. caused by rapid language shift?</a:t>
            </a: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pre-Celtic surviving in Ireland in 5</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 c. </a:t>
            </a:r>
            <a:r>
              <a:rPr lang="en-US" cap="small">
                <a:solidFill>
                  <a:schemeClr val="tx1"/>
                </a:solidFill>
                <a:ea typeface="Calibri" panose="020F0502020204030204" pitchFamily="34" charset="0"/>
                <a:cs typeface="Times New Roman" panose="02020603050405020304" pitchFamily="18" charset="0"/>
              </a:rPr>
              <a:t>a.d</a:t>
            </a:r>
            <a:r>
              <a:rPr lang="en-US">
                <a:solidFill>
                  <a:schemeClr val="tx1"/>
                </a:solidFill>
                <a:ea typeface="Calibri" panose="020F0502020204030204" pitchFamily="34" charset="0"/>
                <a:cs typeface="Times New Roman" panose="02020603050405020304" pitchFamily="18" charset="0"/>
              </a:rPr>
              <a:t>. (Schrijver 2000, 2005)</a:t>
            </a:r>
          </a:p>
          <a:p>
            <a:pPr marL="742950" lvl="1" indent="-285750">
              <a:spcAft>
                <a:spcPts val="12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a:t>
            </a:r>
            <a:r>
              <a:rPr lang="en-US" i="1">
                <a:solidFill>
                  <a:schemeClr val="tx1"/>
                </a:solidFill>
                <a:ea typeface="Calibri" panose="020F0502020204030204" pitchFamily="34" charset="0"/>
                <a:cs typeface="Times New Roman" panose="02020603050405020304" pitchFamily="18" charset="0"/>
              </a:rPr>
              <a:t>p</a:t>
            </a:r>
            <a:r>
              <a:rPr lang="en-US">
                <a:solidFill>
                  <a:schemeClr val="tx1"/>
                </a:solidFill>
                <a:ea typeface="Calibri" panose="020F0502020204030204" pitchFamily="34" charset="0"/>
                <a:cs typeface="Times New Roman" panose="02020603050405020304" pitchFamily="18" charset="0"/>
              </a:rPr>
              <a:t>-language’ (one of several recognisable substratal layers in Irish)</a:t>
            </a:r>
          </a:p>
          <a:p>
            <a:pPr>
              <a:spcAft>
                <a:spcPts val="1200"/>
              </a:spcAft>
            </a:pPr>
            <a:endParaRPr lang="en-US">
              <a:solidFill>
                <a:schemeClr val="tx1"/>
              </a:solidFill>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endParaRPr lang="en-US">
              <a:solidFill>
                <a:schemeClr val="tx1"/>
              </a:solidFill>
              <a:effectLst/>
              <a:ea typeface="Calibri" panose="020F0502020204030204" pitchFamily="34"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6276E433-8365-B6DA-9BC7-4BBC37567492}"/>
              </a:ext>
            </a:extLst>
          </p:cNvPr>
          <p:cNvGraphicFramePr>
            <a:graphicFrameLocks noGrp="1"/>
          </p:cNvGraphicFramePr>
          <p:nvPr>
            <p:extLst>
              <p:ext uri="{D42A27DB-BD31-4B8C-83A1-F6EECF244321}">
                <p14:modId xmlns:p14="http://schemas.microsoft.com/office/powerpoint/2010/main" val="4239507298"/>
              </p:ext>
            </p:extLst>
          </p:nvPr>
        </p:nvGraphicFramePr>
        <p:xfrm>
          <a:off x="5497975" y="1581673"/>
          <a:ext cx="6484472" cy="4023360"/>
        </p:xfrm>
        <a:graphic>
          <a:graphicData uri="http://schemas.openxmlformats.org/drawingml/2006/table">
            <a:tbl>
              <a:tblPr firstRow="1" bandRow="1">
                <a:tableStyleId>{93296810-A885-4BE3-A3E7-6D5BEEA58F35}</a:tableStyleId>
              </a:tblPr>
              <a:tblGrid>
                <a:gridCol w="1535954">
                  <a:extLst>
                    <a:ext uri="{9D8B030D-6E8A-4147-A177-3AD203B41FA5}">
                      <a16:colId xmlns:a16="http://schemas.microsoft.com/office/drawing/2014/main" val="665820911"/>
                    </a:ext>
                  </a:extLst>
                </a:gridCol>
                <a:gridCol w="4948518">
                  <a:extLst>
                    <a:ext uri="{9D8B030D-6E8A-4147-A177-3AD203B41FA5}">
                      <a16:colId xmlns:a16="http://schemas.microsoft.com/office/drawing/2014/main" val="2836239686"/>
                    </a:ext>
                  </a:extLst>
                </a:gridCol>
              </a:tblGrid>
              <a:tr h="370840">
                <a:tc>
                  <a:txBody>
                    <a:bodyPr/>
                    <a:lstStyle/>
                    <a:p>
                      <a:r>
                        <a:rPr lang="en-IE"/>
                        <a:t>substratal layers</a:t>
                      </a:r>
                    </a:p>
                  </a:txBody>
                  <a:tcPr/>
                </a:tc>
                <a:tc>
                  <a:txBody>
                    <a:bodyPr/>
                    <a:lstStyle/>
                    <a:p>
                      <a:r>
                        <a:rPr lang="en-IE"/>
                        <a:t>examples</a:t>
                      </a:r>
                    </a:p>
                  </a:txBody>
                  <a:tcPr/>
                </a:tc>
                <a:extLst>
                  <a:ext uri="{0D108BD9-81ED-4DB2-BD59-A6C34878D82A}">
                    <a16:rowId xmlns:a16="http://schemas.microsoft.com/office/drawing/2014/main" val="1256096555"/>
                  </a:ext>
                </a:extLst>
              </a:tr>
              <a:tr h="370840">
                <a:tc>
                  <a:txBody>
                    <a:bodyPr/>
                    <a:lstStyle/>
                    <a:p>
                      <a:pPr marL="342900" indent="-342900">
                        <a:buAutoNum type="arabicPeriod"/>
                      </a:pPr>
                      <a:r>
                        <a:rPr lang="en-IE"/>
                        <a:t>Avidic</a:t>
                      </a:r>
                    </a:p>
                  </a:txBody>
                  <a:tcPr/>
                </a:tc>
                <a:tc>
                  <a:txBody>
                    <a:bodyPr/>
                    <a:lstStyle/>
                    <a:p>
                      <a:r>
                        <a:rPr lang="en-IE" sz="1600"/>
                        <a:t>see above</a:t>
                      </a:r>
                    </a:p>
                    <a:p>
                      <a:endParaRPr lang="en-IE" sz="1600"/>
                    </a:p>
                  </a:txBody>
                  <a:tcPr/>
                </a:tc>
                <a:extLst>
                  <a:ext uri="{0D108BD9-81ED-4DB2-BD59-A6C34878D82A}">
                    <a16:rowId xmlns:a16="http://schemas.microsoft.com/office/drawing/2014/main" val="2784761463"/>
                  </a:ext>
                </a:extLst>
              </a:tr>
              <a:tr h="370840">
                <a:tc>
                  <a:txBody>
                    <a:bodyPr/>
                    <a:lstStyle/>
                    <a:p>
                      <a:r>
                        <a:rPr lang="en-IE"/>
                        <a:t>2.a geminates</a:t>
                      </a:r>
                    </a:p>
                  </a:txBody>
                  <a:tcPr/>
                </a:tc>
                <a:tc>
                  <a:txBody>
                    <a:bodyPr/>
                    <a:lstStyle/>
                    <a:p>
                      <a:r>
                        <a:rPr lang="en-IE" sz="1600" i="1"/>
                        <a:t>*girūdd- </a:t>
                      </a:r>
                      <a:r>
                        <a:rPr lang="en-IE" sz="1600"/>
                        <a:t>‘periwinkle’, *</a:t>
                      </a:r>
                      <a:r>
                        <a:rPr lang="en-IE" sz="1600" i="1"/>
                        <a:t>gaddā- </a:t>
                      </a:r>
                      <a:r>
                        <a:rPr lang="en-IE" sz="1600"/>
                        <a:t>‘theft’, *</a:t>
                      </a:r>
                      <a:r>
                        <a:rPr lang="en-IE" sz="1600" i="1"/>
                        <a:t>slattā- </a:t>
                      </a:r>
                      <a:r>
                        <a:rPr lang="en-IE" sz="1600"/>
                        <a:t>‘rod’, *</a:t>
                      </a:r>
                      <a:r>
                        <a:rPr lang="en-IE" sz="1600" i="1"/>
                        <a:t>ātti- </a:t>
                      </a:r>
                      <a:r>
                        <a:rPr lang="en-IE" sz="1600"/>
                        <a:t>‘place’,…</a:t>
                      </a:r>
                    </a:p>
                  </a:txBody>
                  <a:tcPr/>
                </a:tc>
                <a:extLst>
                  <a:ext uri="{0D108BD9-81ED-4DB2-BD59-A6C34878D82A}">
                    <a16:rowId xmlns:a16="http://schemas.microsoft.com/office/drawing/2014/main" val="2378009938"/>
                  </a:ext>
                </a:extLst>
              </a:tr>
              <a:tr h="370840">
                <a:tc>
                  <a:txBody>
                    <a:bodyPr/>
                    <a:lstStyle/>
                    <a:p>
                      <a:r>
                        <a:rPr lang="en-IE"/>
                        <a:t>2.b *</a:t>
                      </a:r>
                      <a:r>
                        <a:rPr lang="en-IE" i="1"/>
                        <a:t>-sk-</a:t>
                      </a:r>
                    </a:p>
                  </a:txBody>
                  <a:tcPr/>
                </a:tc>
                <a:tc>
                  <a:txBody>
                    <a:bodyPr/>
                    <a:lstStyle/>
                    <a:p>
                      <a:r>
                        <a:rPr lang="en-IE" sz="1600" i="1" kern="1200">
                          <a:solidFill>
                            <a:schemeClr val="dk1"/>
                          </a:solidFill>
                          <a:effectLst/>
                          <a:latin typeface="+mn-lt"/>
                          <a:ea typeface="+mn-ea"/>
                          <a:cs typeface="+mn-cs"/>
                        </a:rPr>
                        <a:t>áesc </a:t>
                      </a:r>
                      <a:r>
                        <a:rPr lang="en-IE" sz="1600" i="0" kern="1200">
                          <a:solidFill>
                            <a:schemeClr val="dk1"/>
                          </a:solidFill>
                          <a:effectLst/>
                          <a:latin typeface="+mn-lt"/>
                          <a:ea typeface="+mn-ea"/>
                          <a:cs typeface="+mn-cs"/>
                        </a:rPr>
                        <a:t>‘shell’, </a:t>
                      </a:r>
                      <a:r>
                        <a:rPr lang="en-IE" sz="1600" i="1" kern="1200">
                          <a:solidFill>
                            <a:schemeClr val="dk1"/>
                          </a:solidFill>
                          <a:effectLst/>
                          <a:latin typeface="+mn-lt"/>
                          <a:ea typeface="+mn-ea"/>
                          <a:cs typeface="+mn-cs"/>
                        </a:rPr>
                        <a:t>blóesc</a:t>
                      </a:r>
                      <a:r>
                        <a:rPr lang="en-IE" sz="1600" i="0" kern="1200">
                          <a:solidFill>
                            <a:schemeClr val="dk1"/>
                          </a:solidFill>
                          <a:effectLst/>
                          <a:latin typeface="+mn-lt"/>
                          <a:ea typeface="+mn-ea"/>
                          <a:cs typeface="+mn-cs"/>
                        </a:rPr>
                        <a:t>, W </a:t>
                      </a:r>
                      <a:r>
                        <a:rPr lang="en-IE" sz="1600" i="1" kern="1200">
                          <a:solidFill>
                            <a:schemeClr val="dk1"/>
                          </a:solidFill>
                          <a:effectLst/>
                          <a:latin typeface="+mn-lt"/>
                          <a:ea typeface="+mn-ea"/>
                          <a:cs typeface="+mn-cs"/>
                        </a:rPr>
                        <a:t>blisg </a:t>
                      </a:r>
                      <a:r>
                        <a:rPr lang="en-IE" sz="1600" i="0" kern="1200">
                          <a:solidFill>
                            <a:schemeClr val="dk1"/>
                          </a:solidFill>
                          <a:effectLst/>
                          <a:latin typeface="+mn-lt"/>
                          <a:ea typeface="+mn-ea"/>
                          <a:cs typeface="+mn-cs"/>
                        </a:rPr>
                        <a:t>‘husk, shell’, </a:t>
                      </a:r>
                      <a:r>
                        <a:rPr lang="en-IE" sz="1600" i="1" kern="1200">
                          <a:solidFill>
                            <a:schemeClr val="dk1"/>
                          </a:solidFill>
                          <a:effectLst/>
                          <a:latin typeface="+mn-lt"/>
                          <a:ea typeface="+mn-ea"/>
                          <a:cs typeface="+mn-cs"/>
                        </a:rPr>
                        <a:t>blesc </a:t>
                      </a:r>
                      <a:r>
                        <a:rPr lang="en-IE" sz="1600" i="0" kern="1200">
                          <a:solidFill>
                            <a:schemeClr val="dk1"/>
                          </a:solidFill>
                          <a:effectLst/>
                          <a:latin typeface="+mn-lt"/>
                          <a:ea typeface="+mn-ea"/>
                          <a:cs typeface="+mn-cs"/>
                        </a:rPr>
                        <a:t>‘harlot &lt; *she-wolf’, W </a:t>
                      </a:r>
                      <a:r>
                        <a:rPr lang="en-IE" sz="1600" i="1" kern="1200">
                          <a:solidFill>
                            <a:schemeClr val="dk1"/>
                          </a:solidFill>
                          <a:effectLst/>
                          <a:latin typeface="+mn-lt"/>
                          <a:ea typeface="+mn-ea"/>
                          <a:cs typeface="+mn-cs"/>
                        </a:rPr>
                        <a:t>mwyalch </a:t>
                      </a:r>
                      <a:r>
                        <a:rPr lang="en-IE" sz="1600" i="0" kern="1200">
                          <a:solidFill>
                            <a:schemeClr val="dk1"/>
                          </a:solidFill>
                          <a:effectLst/>
                          <a:latin typeface="+mn-lt"/>
                          <a:ea typeface="+mn-ea"/>
                          <a:cs typeface="+mn-cs"/>
                        </a:rPr>
                        <a:t>&lt; *</a:t>
                      </a:r>
                      <a:r>
                        <a:rPr lang="en-IE" sz="1600" i="1" kern="1200">
                          <a:solidFill>
                            <a:schemeClr val="dk1"/>
                          </a:solidFill>
                          <a:effectLst/>
                          <a:latin typeface="+mn-lt"/>
                          <a:ea typeface="+mn-ea"/>
                          <a:cs typeface="+mn-cs"/>
                        </a:rPr>
                        <a:t>mesal(s)kā- </a:t>
                      </a:r>
                      <a:r>
                        <a:rPr lang="en-IE" sz="1600" i="0" kern="1200">
                          <a:solidFill>
                            <a:schemeClr val="dk1"/>
                          </a:solidFill>
                          <a:effectLst/>
                          <a:latin typeface="+mn-lt"/>
                          <a:ea typeface="+mn-ea"/>
                          <a:cs typeface="+mn-cs"/>
                        </a:rPr>
                        <a:t>‘blackbird’,…</a:t>
                      </a:r>
                      <a:endParaRPr lang="en-IE" sz="1600" i="0"/>
                    </a:p>
                  </a:txBody>
                  <a:tcPr/>
                </a:tc>
                <a:extLst>
                  <a:ext uri="{0D108BD9-81ED-4DB2-BD59-A6C34878D82A}">
                    <a16:rowId xmlns:a16="http://schemas.microsoft.com/office/drawing/2014/main" val="2637665110"/>
                  </a:ext>
                </a:extLst>
              </a:tr>
              <a:tr h="370840">
                <a:tc>
                  <a:txBody>
                    <a:bodyPr/>
                    <a:lstStyle/>
                    <a:p>
                      <a:r>
                        <a:rPr lang="en-IE"/>
                        <a:t>3a. *</a:t>
                      </a:r>
                      <a:r>
                        <a:rPr lang="en-IE" i="1"/>
                        <a:t>p-, *-pp-</a:t>
                      </a:r>
                    </a:p>
                  </a:txBody>
                  <a:tcPr/>
                </a:tc>
                <a:tc>
                  <a:txBody>
                    <a:bodyPr/>
                    <a:lstStyle/>
                    <a:p>
                      <a:r>
                        <a:rPr lang="en-IE" sz="1600"/>
                        <a:t>*</a:t>
                      </a:r>
                      <a:r>
                        <a:rPr lang="en-IE" sz="1600" i="1"/>
                        <a:t>part- </a:t>
                      </a:r>
                      <a:r>
                        <a:rPr lang="en-IE" sz="1600"/>
                        <a:t>‘crab’, *</a:t>
                      </a:r>
                      <a:r>
                        <a:rPr lang="en-IE" sz="1600" i="1"/>
                        <a:t>pettā- </a:t>
                      </a:r>
                      <a:r>
                        <a:rPr lang="en-IE" sz="1600"/>
                        <a:t>‘pet’, *</a:t>
                      </a:r>
                      <a:r>
                        <a:rPr lang="en-IE" sz="1600" i="1"/>
                        <a:t>pattū- </a:t>
                      </a:r>
                      <a:r>
                        <a:rPr lang="en-IE" sz="1600"/>
                        <a:t>‘hare’, *</a:t>
                      </a:r>
                      <a:r>
                        <a:rPr lang="en-IE" sz="1600" i="1"/>
                        <a:t>parn- </a:t>
                      </a:r>
                      <a:r>
                        <a:rPr lang="en-IE" sz="1600"/>
                        <a:t>‘whale’, *</a:t>
                      </a:r>
                      <a:r>
                        <a:rPr lang="en-IE" sz="1600" i="1"/>
                        <a:t>pullo- </a:t>
                      </a:r>
                      <a:r>
                        <a:rPr lang="en-IE" sz="1600"/>
                        <a:t>‘hole’, *</a:t>
                      </a:r>
                      <a:r>
                        <a:rPr lang="en-IE" sz="1600" i="1"/>
                        <a:t>kappilo- </a:t>
                      </a:r>
                      <a:r>
                        <a:rPr lang="en-IE" sz="1600"/>
                        <a:t>‘horse’, *</a:t>
                      </a:r>
                      <a:r>
                        <a:rPr lang="en-IE" sz="1600" i="1"/>
                        <a:t>lupp(antī)- </a:t>
                      </a:r>
                      <a:r>
                        <a:rPr lang="en-IE" sz="1600"/>
                        <a:t>‘young pig’,…</a:t>
                      </a:r>
                    </a:p>
                  </a:txBody>
                  <a:tcPr/>
                </a:tc>
                <a:extLst>
                  <a:ext uri="{0D108BD9-81ED-4DB2-BD59-A6C34878D82A}">
                    <a16:rowId xmlns:a16="http://schemas.microsoft.com/office/drawing/2014/main" val="1857887501"/>
                  </a:ext>
                </a:extLst>
              </a:tr>
              <a:tr h="370840">
                <a:tc>
                  <a:txBody>
                    <a:bodyPr/>
                    <a:lstStyle/>
                    <a:p>
                      <a:r>
                        <a:rPr lang="en-IE"/>
                        <a:t>3b. *-</a:t>
                      </a:r>
                      <a:r>
                        <a:rPr lang="en-IE" i="1"/>
                        <a:t>su̯</a:t>
                      </a:r>
                      <a:r>
                        <a:rPr lang="en-IE"/>
                        <a:t>- &gt; </a:t>
                      </a:r>
                      <a:r>
                        <a:rPr lang="en-IE" i="1"/>
                        <a:t>-f-</a:t>
                      </a:r>
                    </a:p>
                  </a:txBody>
                  <a:tcPr/>
                </a:tc>
                <a:tc>
                  <a:txBody>
                    <a:bodyPr/>
                    <a:lstStyle/>
                    <a:p>
                      <a:r>
                        <a:rPr lang="en-IE" sz="1600" i="1" kern="1200">
                          <a:solidFill>
                            <a:schemeClr val="dk1"/>
                          </a:solidFill>
                          <a:effectLst/>
                          <a:latin typeface="+mn-lt"/>
                          <a:ea typeface="+mn-ea"/>
                          <a:cs typeface="+mn-cs"/>
                        </a:rPr>
                        <a:t>bréife</a:t>
                      </a:r>
                      <a:r>
                        <a:rPr lang="en-IE" sz="1600" kern="1200">
                          <a:solidFill>
                            <a:schemeClr val="dk1"/>
                          </a:solidFill>
                          <a:effectLst/>
                          <a:latin typeface="+mn-lt"/>
                          <a:ea typeface="+mn-ea"/>
                          <a:cs typeface="+mn-cs"/>
                        </a:rPr>
                        <a:t> ‘ring’, </a:t>
                      </a:r>
                      <a:r>
                        <a:rPr lang="en-IE" sz="1600" i="1" kern="1200">
                          <a:solidFill>
                            <a:schemeClr val="dk1"/>
                          </a:solidFill>
                          <a:effectLst/>
                          <a:latin typeface="+mn-lt"/>
                          <a:ea typeface="+mn-ea"/>
                          <a:cs typeface="+mn-cs"/>
                        </a:rPr>
                        <a:t>cufar</a:t>
                      </a:r>
                      <a:r>
                        <a:rPr lang="en-IE" sz="1600" kern="1200">
                          <a:solidFill>
                            <a:schemeClr val="dk1"/>
                          </a:solidFill>
                          <a:effectLst/>
                          <a:latin typeface="+mn-lt"/>
                          <a:ea typeface="+mn-ea"/>
                          <a:cs typeface="+mn-cs"/>
                        </a:rPr>
                        <a:t> ‘leg’, </a:t>
                      </a:r>
                      <a:r>
                        <a:rPr lang="en-IE" sz="1600" i="1" kern="1200">
                          <a:solidFill>
                            <a:schemeClr val="dk1"/>
                          </a:solidFill>
                          <a:effectLst/>
                          <a:latin typeface="+mn-lt"/>
                          <a:ea typeface="+mn-ea"/>
                          <a:cs typeface="+mn-cs"/>
                        </a:rPr>
                        <a:t>cuifre</a:t>
                      </a:r>
                      <a:r>
                        <a:rPr lang="en-IE" sz="1600" kern="1200">
                          <a:solidFill>
                            <a:schemeClr val="dk1"/>
                          </a:solidFill>
                          <a:effectLst/>
                          <a:latin typeface="+mn-lt"/>
                          <a:ea typeface="+mn-ea"/>
                          <a:cs typeface="+mn-cs"/>
                        </a:rPr>
                        <a:t>/</a:t>
                      </a:r>
                      <a:r>
                        <a:rPr lang="en-IE" sz="1600" i="1" kern="1200">
                          <a:solidFill>
                            <a:schemeClr val="dk1"/>
                          </a:solidFill>
                          <a:effectLst/>
                          <a:latin typeface="+mn-lt"/>
                          <a:ea typeface="+mn-ea"/>
                          <a:cs typeface="+mn-cs"/>
                        </a:rPr>
                        <a:t>cuipre </a:t>
                      </a:r>
                      <a:r>
                        <a:rPr lang="en-IE" sz="1600" kern="1200">
                          <a:solidFill>
                            <a:schemeClr val="dk1"/>
                          </a:solidFill>
                          <a:effectLst/>
                          <a:latin typeface="+mn-lt"/>
                          <a:ea typeface="+mn-ea"/>
                          <a:cs typeface="+mn-cs"/>
                        </a:rPr>
                        <a:t>‘indulgence’, </a:t>
                      </a:r>
                      <a:r>
                        <a:rPr lang="en-IE" sz="1600" i="1" kern="1200">
                          <a:solidFill>
                            <a:schemeClr val="dk1"/>
                          </a:solidFill>
                          <a:effectLst/>
                          <a:latin typeface="+mn-lt"/>
                          <a:ea typeface="+mn-ea"/>
                          <a:cs typeface="+mn-cs"/>
                        </a:rPr>
                        <a:t>fafall ‘</a:t>
                      </a:r>
                      <a:r>
                        <a:rPr lang="en-IE" sz="1600" kern="1200">
                          <a:solidFill>
                            <a:schemeClr val="dk1"/>
                          </a:solidFill>
                          <a:effectLst/>
                          <a:latin typeface="+mn-lt"/>
                          <a:ea typeface="+mn-ea"/>
                          <a:cs typeface="+mn-cs"/>
                        </a:rPr>
                        <a:t>filth’, </a:t>
                      </a:r>
                      <a:r>
                        <a:rPr lang="en-IE" sz="1600" i="1" kern="1200">
                          <a:solidFill>
                            <a:schemeClr val="dk1"/>
                          </a:solidFill>
                          <a:effectLst/>
                          <a:latin typeface="+mn-lt"/>
                          <a:ea typeface="+mn-ea"/>
                          <a:cs typeface="+mn-cs"/>
                        </a:rPr>
                        <a:t>lufe </a:t>
                      </a:r>
                      <a:r>
                        <a:rPr lang="en-IE" sz="1600" kern="1200">
                          <a:solidFill>
                            <a:schemeClr val="dk1"/>
                          </a:solidFill>
                          <a:effectLst/>
                          <a:latin typeface="+mn-lt"/>
                          <a:ea typeface="+mn-ea"/>
                          <a:cs typeface="+mn-cs"/>
                        </a:rPr>
                        <a:t>‘female’, </a:t>
                      </a:r>
                      <a:r>
                        <a:rPr lang="en-IE" sz="1600" i="1" kern="1200">
                          <a:solidFill>
                            <a:schemeClr val="dk1"/>
                          </a:solidFill>
                          <a:effectLst/>
                          <a:latin typeface="+mn-lt"/>
                          <a:ea typeface="+mn-ea"/>
                          <a:cs typeface="+mn-cs"/>
                        </a:rPr>
                        <a:t>slife</a:t>
                      </a:r>
                      <a:r>
                        <a:rPr lang="en-IE" sz="1600" kern="1200">
                          <a:solidFill>
                            <a:schemeClr val="dk1"/>
                          </a:solidFill>
                          <a:effectLst/>
                          <a:latin typeface="+mn-lt"/>
                          <a:ea typeface="+mn-ea"/>
                          <a:cs typeface="+mn-cs"/>
                        </a:rPr>
                        <a:t> ‘broadening’; place names </a:t>
                      </a:r>
                      <a:r>
                        <a:rPr lang="en-IE" sz="1600" i="1" kern="1200">
                          <a:solidFill>
                            <a:schemeClr val="dk1"/>
                          </a:solidFill>
                          <a:effectLst/>
                          <a:latin typeface="+mn-lt"/>
                          <a:ea typeface="+mn-ea"/>
                          <a:cs typeface="+mn-cs"/>
                        </a:rPr>
                        <a:t>Aífe </a:t>
                      </a:r>
                      <a:r>
                        <a:rPr lang="en-IE" sz="1600" i="0" kern="1200">
                          <a:solidFill>
                            <a:schemeClr val="dk1"/>
                          </a:solidFill>
                          <a:effectLst/>
                          <a:latin typeface="+mn-lt"/>
                          <a:ea typeface="+mn-ea"/>
                          <a:cs typeface="+mn-cs"/>
                        </a:rPr>
                        <a:t>(?),</a:t>
                      </a:r>
                      <a:r>
                        <a:rPr lang="en-IE" sz="1600" i="1" kern="1200">
                          <a:solidFill>
                            <a:schemeClr val="dk1"/>
                          </a:solidFill>
                          <a:effectLst/>
                          <a:latin typeface="+mn-lt"/>
                          <a:ea typeface="+mn-ea"/>
                          <a:cs typeface="+mn-cs"/>
                        </a:rPr>
                        <a:t> Bréifne, Crufait, Dún Gaifi, Faffand, Grafand/Rafann/ Raphe, Grafrenn, Life, Máfat</a:t>
                      </a:r>
                      <a:endParaRPr lang="en-IE" sz="1600"/>
                    </a:p>
                  </a:txBody>
                  <a:tcPr/>
                </a:tc>
                <a:extLst>
                  <a:ext uri="{0D108BD9-81ED-4DB2-BD59-A6C34878D82A}">
                    <a16:rowId xmlns:a16="http://schemas.microsoft.com/office/drawing/2014/main" val="596068477"/>
                  </a:ext>
                </a:extLst>
              </a:tr>
            </a:tbl>
          </a:graphicData>
        </a:graphic>
      </p:graphicFrame>
      <p:sp>
        <p:nvSpPr>
          <p:cNvPr id="3" name="Textfeld 2">
            <a:extLst>
              <a:ext uri="{FF2B5EF4-FFF2-40B4-BE49-F238E27FC236}">
                <a16:creationId xmlns:a16="http://schemas.microsoft.com/office/drawing/2014/main" id="{4F62E41B-6F45-1CFD-3633-0D519D9269B5}"/>
              </a:ext>
            </a:extLst>
          </p:cNvPr>
          <p:cNvSpPr txBox="1"/>
          <p:nvPr/>
        </p:nvSpPr>
        <p:spPr>
          <a:xfrm>
            <a:off x="5497975" y="5746533"/>
            <a:ext cx="6484472" cy="584775"/>
          </a:xfrm>
          <a:prstGeom prst="rect">
            <a:avLst/>
          </a:prstGeom>
          <a:solidFill>
            <a:schemeClr val="bg1">
              <a:lumMod val="85000"/>
            </a:schemeClr>
          </a:solidFill>
        </p:spPr>
        <p:txBody>
          <a:bodyPr wrap="square" rtlCol="0">
            <a:spAutoFit/>
          </a:bodyPr>
          <a:lstStyle/>
          <a:p>
            <a:r>
              <a:rPr lang="en-IE" sz="1600"/>
              <a:t>Sources: Schrijver 2000; Mac Eoin 2007; Stifter 2023a, 2023b, 2024</a:t>
            </a:r>
          </a:p>
          <a:p>
            <a:r>
              <a:rPr lang="en-IE" sz="1600"/>
              <a:t>Notes: 2 = Insular Celtic; 3 = Goidelic</a:t>
            </a:r>
          </a:p>
        </p:txBody>
      </p:sp>
      <p:pic>
        <p:nvPicPr>
          <p:cNvPr id="4" name="Picture 10">
            <a:extLst>
              <a:ext uri="{FF2B5EF4-FFF2-40B4-BE49-F238E27FC236}">
                <a16:creationId xmlns:a16="http://schemas.microsoft.com/office/drawing/2014/main" id="{183F9100-0DC6-2C64-5C50-A4953B048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75492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4B3E-8D2E-83CC-492B-4CB0CB5522EC}"/>
            </a:ext>
          </a:extLst>
        </p:cNvPr>
        <p:cNvGrpSpPr/>
        <p:nvPr/>
      </p:nvGrpSpPr>
      <p:grpSpPr>
        <a:xfrm>
          <a:off x="0" y="0"/>
          <a:ext cx="0" cy="0"/>
          <a:chOff x="0" y="0"/>
          <a:chExt cx="0" cy="0"/>
        </a:xfrm>
      </p:grpSpPr>
      <p:sp>
        <p:nvSpPr>
          <p:cNvPr id="2" name="Ellipse 1">
            <a:extLst>
              <a:ext uri="{FF2B5EF4-FFF2-40B4-BE49-F238E27FC236}">
                <a16:creationId xmlns:a16="http://schemas.microsoft.com/office/drawing/2014/main" id="{093AC11D-796A-4A11-BD03-46DF42347124}"/>
              </a:ext>
            </a:extLst>
          </p:cNvPr>
          <p:cNvSpPr/>
          <p:nvPr/>
        </p:nvSpPr>
        <p:spPr>
          <a:xfrm>
            <a:off x="3141133" y="1348376"/>
            <a:ext cx="2880000" cy="28800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t>Linguistics</a:t>
            </a:r>
            <a:endParaRPr lang="en-IE"/>
          </a:p>
        </p:txBody>
      </p:sp>
      <p:sp>
        <p:nvSpPr>
          <p:cNvPr id="7" name="Ellipse 6">
            <a:extLst>
              <a:ext uri="{FF2B5EF4-FFF2-40B4-BE49-F238E27FC236}">
                <a16:creationId xmlns:a16="http://schemas.microsoft.com/office/drawing/2014/main" id="{FBCDB9F2-99D8-DAD7-0E32-6DF8E8CDB7B2}"/>
              </a:ext>
            </a:extLst>
          </p:cNvPr>
          <p:cNvSpPr/>
          <p:nvPr/>
        </p:nvSpPr>
        <p:spPr>
          <a:xfrm>
            <a:off x="5533565" y="1348376"/>
            <a:ext cx="2880000" cy="2880000"/>
          </a:xfrm>
          <a:prstGeom prst="ellipse">
            <a:avLst/>
          </a:prstGeom>
          <a:solidFill>
            <a:schemeClr val="accent5">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2800"/>
              <a:t>Archaeology</a:t>
            </a:r>
            <a:endParaRPr lang="en-IE"/>
          </a:p>
        </p:txBody>
      </p:sp>
      <p:sp>
        <p:nvSpPr>
          <p:cNvPr id="12" name="Title 1">
            <a:extLst>
              <a:ext uri="{FF2B5EF4-FFF2-40B4-BE49-F238E27FC236}">
                <a16:creationId xmlns:a16="http://schemas.microsoft.com/office/drawing/2014/main" id="{7CFE86AA-C141-7305-5A41-C3620999BF34}"/>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Towards models of language spread	</a:t>
            </a:r>
          </a:p>
        </p:txBody>
      </p:sp>
      <p:sp>
        <p:nvSpPr>
          <p:cNvPr id="8" name="Ellipse 7">
            <a:extLst>
              <a:ext uri="{FF2B5EF4-FFF2-40B4-BE49-F238E27FC236}">
                <a16:creationId xmlns:a16="http://schemas.microsoft.com/office/drawing/2014/main" id="{BC0DB1F4-CA51-9732-F814-3FA7D50A06F9}"/>
              </a:ext>
            </a:extLst>
          </p:cNvPr>
          <p:cNvSpPr/>
          <p:nvPr/>
        </p:nvSpPr>
        <p:spPr>
          <a:xfrm>
            <a:off x="4337349" y="3125885"/>
            <a:ext cx="2880000" cy="2880000"/>
          </a:xfrm>
          <a:prstGeom prst="ellipse">
            <a:avLst/>
          </a:prstGeom>
          <a:solidFill>
            <a:srgbClr val="FF0000">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IE" sz="2800"/>
              <a:t>Genetics</a:t>
            </a:r>
            <a:endParaRPr lang="en-IE"/>
          </a:p>
        </p:txBody>
      </p:sp>
      <p:pic>
        <p:nvPicPr>
          <p:cNvPr id="5" name="Picture 10">
            <a:extLst>
              <a:ext uri="{FF2B5EF4-FFF2-40B4-BE49-F238E27FC236}">
                <a16:creationId xmlns:a16="http://schemas.microsoft.com/office/drawing/2014/main" id="{308C6531-C4C0-F050-CA58-51DFB890BC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9" name="Grafik 8" descr="DNA mit einfarbiger Füllung">
            <a:extLst>
              <a:ext uri="{FF2B5EF4-FFF2-40B4-BE49-F238E27FC236}">
                <a16:creationId xmlns:a16="http://schemas.microsoft.com/office/drawing/2014/main" id="{B4BEA3E1-9B0A-96ED-6C45-3751800FF7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737" y="4943192"/>
            <a:ext cx="770152" cy="770152"/>
          </a:xfrm>
          <a:prstGeom prst="rect">
            <a:avLst/>
          </a:prstGeom>
        </p:spPr>
      </p:pic>
      <p:pic>
        <p:nvPicPr>
          <p:cNvPr id="11" name="Grafik 10" descr="Eimer und Schaufel mit einfarbiger Füllung">
            <a:extLst>
              <a:ext uri="{FF2B5EF4-FFF2-40B4-BE49-F238E27FC236}">
                <a16:creationId xmlns:a16="http://schemas.microsoft.com/office/drawing/2014/main" id="{42B2998F-51C7-6F7C-67DE-19CBD434F7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6365" y="1586620"/>
            <a:ext cx="914400" cy="914400"/>
          </a:xfrm>
          <a:prstGeom prst="rect">
            <a:avLst/>
          </a:prstGeom>
        </p:spPr>
      </p:pic>
      <p:pic>
        <p:nvPicPr>
          <p:cNvPr id="14" name="Grafik 13" descr="Chat mit einfarbiger Füllung">
            <a:extLst>
              <a:ext uri="{FF2B5EF4-FFF2-40B4-BE49-F238E27FC236}">
                <a16:creationId xmlns:a16="http://schemas.microsoft.com/office/drawing/2014/main" id="{84BE810E-4F65-CE88-8598-1AB1DFC892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3933" y="1586620"/>
            <a:ext cx="914400" cy="914400"/>
          </a:xfrm>
          <a:prstGeom prst="rect">
            <a:avLst/>
          </a:prstGeom>
        </p:spPr>
      </p:pic>
    </p:spTree>
    <p:extLst>
      <p:ext uri="{BB962C8B-B14F-4D97-AF65-F5344CB8AC3E}">
        <p14:creationId xmlns:p14="http://schemas.microsoft.com/office/powerpoint/2010/main" val="8745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9579B31B-A329-0E93-DBA6-CF831C5774A2}"/>
              </a:ext>
            </a:extLst>
          </p:cNvPr>
          <p:cNvPicPr>
            <a:picLocks noChangeAspect="1"/>
          </p:cNvPicPr>
          <p:nvPr/>
        </p:nvPicPr>
        <p:blipFill rotWithShape="1">
          <a:blip r:embed="rId3"/>
          <a:srcRect r="10686"/>
          <a:stretch/>
        </p:blipFill>
        <p:spPr>
          <a:xfrm>
            <a:off x="5106154" y="3016665"/>
            <a:ext cx="7101638" cy="3041369"/>
          </a:xfrm>
          <a:prstGeom prst="rect">
            <a:avLst/>
          </a:prstGeom>
        </p:spPr>
      </p:pic>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III. Late Iron Age: Homogenisation of Irish?	</a:t>
            </a:r>
          </a:p>
        </p:txBody>
      </p:sp>
      <p:sp>
        <p:nvSpPr>
          <p:cNvPr id="10" name="Rechteck: abgerundete Ecken 9">
            <a:extLst>
              <a:ext uri="{FF2B5EF4-FFF2-40B4-BE49-F238E27FC236}">
                <a16:creationId xmlns:a16="http://schemas.microsoft.com/office/drawing/2014/main" id="{ACFD528D-B2C5-B6DD-7BBF-5944F5988BB0}"/>
              </a:ext>
            </a:extLst>
          </p:cNvPr>
          <p:cNvSpPr/>
          <p:nvPr/>
        </p:nvSpPr>
        <p:spPr>
          <a:xfrm>
            <a:off x="7212321" y="4946598"/>
            <a:ext cx="844731" cy="431423"/>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feld 10">
            <a:extLst>
              <a:ext uri="{FF2B5EF4-FFF2-40B4-BE49-F238E27FC236}">
                <a16:creationId xmlns:a16="http://schemas.microsoft.com/office/drawing/2014/main" id="{AC09B5DA-D3DA-524A-B2FD-D33E1FA219C0}"/>
              </a:ext>
            </a:extLst>
          </p:cNvPr>
          <p:cNvSpPr txBox="1"/>
          <p:nvPr/>
        </p:nvSpPr>
        <p:spPr>
          <a:xfrm>
            <a:off x="7127352" y="4420873"/>
            <a:ext cx="1368922" cy="523220"/>
          </a:xfrm>
          <a:prstGeom prst="rect">
            <a:avLst/>
          </a:prstGeom>
          <a:noFill/>
        </p:spPr>
        <p:txBody>
          <a:bodyPr wrap="square" rtlCol="0">
            <a:spAutoFit/>
          </a:bodyPr>
          <a:lstStyle/>
          <a:p>
            <a:r>
              <a:rPr lang="en-IE" sz="1400"/>
              <a:t>‘Late Iron </a:t>
            </a:r>
          </a:p>
          <a:p>
            <a:r>
              <a:rPr lang="en-IE" sz="1400"/>
              <a:t>Age lull’</a:t>
            </a:r>
          </a:p>
        </p:txBody>
      </p:sp>
      <p:sp>
        <p:nvSpPr>
          <p:cNvPr id="16" name="Rechteck: abgerundete Ecken 15">
            <a:extLst>
              <a:ext uri="{FF2B5EF4-FFF2-40B4-BE49-F238E27FC236}">
                <a16:creationId xmlns:a16="http://schemas.microsoft.com/office/drawing/2014/main" id="{9D4D2DA4-4493-9B23-4925-4D59242C4370}"/>
              </a:ext>
            </a:extLst>
          </p:cNvPr>
          <p:cNvSpPr/>
          <p:nvPr/>
        </p:nvSpPr>
        <p:spPr>
          <a:xfrm>
            <a:off x="8309456" y="4769438"/>
            <a:ext cx="139485" cy="1258768"/>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feld 16">
            <a:extLst>
              <a:ext uri="{FF2B5EF4-FFF2-40B4-BE49-F238E27FC236}">
                <a16:creationId xmlns:a16="http://schemas.microsoft.com/office/drawing/2014/main" id="{5D0D6FA3-3C8F-66ED-81E1-469C9712E3E7}"/>
              </a:ext>
            </a:extLst>
          </p:cNvPr>
          <p:cNvSpPr txBox="1"/>
          <p:nvPr/>
        </p:nvSpPr>
        <p:spPr>
          <a:xfrm>
            <a:off x="7634686" y="6050458"/>
            <a:ext cx="1749651" cy="738664"/>
          </a:xfrm>
          <a:prstGeom prst="rect">
            <a:avLst/>
          </a:prstGeom>
          <a:noFill/>
        </p:spPr>
        <p:txBody>
          <a:bodyPr wrap="square" rtlCol="0">
            <a:spAutoFit/>
          </a:bodyPr>
          <a:lstStyle/>
          <a:p>
            <a:r>
              <a:rPr lang="en-IE" sz="1400"/>
              <a:t>mid-6</a:t>
            </a:r>
            <a:r>
              <a:rPr lang="en-IE" sz="1400" baseline="30000"/>
              <a:t>th</a:t>
            </a:r>
            <a:r>
              <a:rPr lang="en-IE" sz="1400"/>
              <a:t> cent. plateau </a:t>
            </a:r>
            <a:r>
              <a:rPr lang="en-IE" sz="1400" b="1"/>
              <a:t>climate disaster, epidemic</a:t>
            </a:r>
          </a:p>
        </p:txBody>
      </p:sp>
      <p:sp>
        <p:nvSpPr>
          <p:cNvPr id="18" name="Rechteck: abgerundete Ecken 17">
            <a:extLst>
              <a:ext uri="{FF2B5EF4-FFF2-40B4-BE49-F238E27FC236}">
                <a16:creationId xmlns:a16="http://schemas.microsoft.com/office/drawing/2014/main" id="{7B809B5B-9948-FFCC-DB0B-1450D08B1840}"/>
              </a:ext>
            </a:extLst>
          </p:cNvPr>
          <p:cNvSpPr/>
          <p:nvPr/>
        </p:nvSpPr>
        <p:spPr>
          <a:xfrm>
            <a:off x="9770529" y="3443546"/>
            <a:ext cx="449817" cy="2616993"/>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feld 18">
            <a:extLst>
              <a:ext uri="{FF2B5EF4-FFF2-40B4-BE49-F238E27FC236}">
                <a16:creationId xmlns:a16="http://schemas.microsoft.com/office/drawing/2014/main" id="{039AAFD2-28FF-589F-9C76-FB6351D5D2DC}"/>
              </a:ext>
            </a:extLst>
          </p:cNvPr>
          <p:cNvSpPr txBox="1"/>
          <p:nvPr/>
        </p:nvSpPr>
        <p:spPr>
          <a:xfrm>
            <a:off x="9384337" y="6058034"/>
            <a:ext cx="2224582" cy="523220"/>
          </a:xfrm>
          <a:prstGeom prst="rect">
            <a:avLst/>
          </a:prstGeom>
          <a:noFill/>
        </p:spPr>
        <p:txBody>
          <a:bodyPr wrap="square" rtlCol="0">
            <a:spAutoFit/>
          </a:bodyPr>
          <a:lstStyle/>
          <a:p>
            <a:r>
              <a:rPr lang="en-IE" sz="1400"/>
              <a:t>early modern spike</a:t>
            </a:r>
          </a:p>
          <a:p>
            <a:r>
              <a:rPr lang="en-IE" sz="1400" b="1"/>
              <a:t>death of the Irish language</a:t>
            </a:r>
            <a:endParaRPr lang="en-IE" sz="1200" b="1"/>
          </a:p>
        </p:txBody>
      </p:sp>
      <p:sp>
        <p:nvSpPr>
          <p:cNvPr id="21" name="Rechteck: abgerundete Ecken 20">
            <a:extLst>
              <a:ext uri="{FF2B5EF4-FFF2-40B4-BE49-F238E27FC236}">
                <a16:creationId xmlns:a16="http://schemas.microsoft.com/office/drawing/2014/main" id="{75729D9E-CD92-B569-B4DD-93FAF8E91543}"/>
              </a:ext>
            </a:extLst>
          </p:cNvPr>
          <p:cNvSpPr/>
          <p:nvPr/>
        </p:nvSpPr>
        <p:spPr>
          <a:xfrm>
            <a:off x="8224032" y="4416043"/>
            <a:ext cx="449817" cy="888652"/>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feld 21">
            <a:extLst>
              <a:ext uri="{FF2B5EF4-FFF2-40B4-BE49-F238E27FC236}">
                <a16:creationId xmlns:a16="http://schemas.microsoft.com/office/drawing/2014/main" id="{33563753-179B-0E03-9DFA-4D9889434502}"/>
              </a:ext>
            </a:extLst>
          </p:cNvPr>
          <p:cNvSpPr txBox="1"/>
          <p:nvPr/>
        </p:nvSpPr>
        <p:spPr>
          <a:xfrm>
            <a:off x="7833913" y="3689785"/>
            <a:ext cx="1679872" cy="738664"/>
          </a:xfrm>
          <a:prstGeom prst="rect">
            <a:avLst/>
          </a:prstGeom>
          <a:noFill/>
        </p:spPr>
        <p:txBody>
          <a:bodyPr wrap="square" rtlCol="0">
            <a:spAutoFit/>
          </a:bodyPr>
          <a:lstStyle/>
          <a:p>
            <a:r>
              <a:rPr lang="en-IE" sz="1400"/>
              <a:t>early medieval spike</a:t>
            </a:r>
          </a:p>
          <a:p>
            <a:r>
              <a:rPr lang="en-IE" sz="1400" b="1"/>
              <a:t>death of pre-Celtic language?</a:t>
            </a:r>
          </a:p>
        </p:txBody>
      </p:sp>
      <p:pic>
        <p:nvPicPr>
          <p:cNvPr id="26" name="Grafik 25">
            <a:extLst>
              <a:ext uri="{FF2B5EF4-FFF2-40B4-BE49-F238E27FC236}">
                <a16:creationId xmlns:a16="http://schemas.microsoft.com/office/drawing/2014/main" id="{AE7BB3F1-8FC1-F696-58D9-A5EBA1B82998}"/>
              </a:ext>
            </a:extLst>
          </p:cNvPr>
          <p:cNvPicPr>
            <a:picLocks noChangeAspect="1"/>
          </p:cNvPicPr>
          <p:nvPr/>
        </p:nvPicPr>
        <p:blipFill>
          <a:blip r:embed="rId4"/>
          <a:stretch>
            <a:fillRect/>
          </a:stretch>
        </p:blipFill>
        <p:spPr>
          <a:xfrm>
            <a:off x="9969799" y="2467109"/>
            <a:ext cx="1971675" cy="676275"/>
          </a:xfrm>
          <a:prstGeom prst="rect">
            <a:avLst/>
          </a:prstGeom>
        </p:spPr>
      </p:pic>
      <p:sp>
        <p:nvSpPr>
          <p:cNvPr id="29" name="Rechteck: abgerundete Ecken 28">
            <a:extLst>
              <a:ext uri="{FF2B5EF4-FFF2-40B4-BE49-F238E27FC236}">
                <a16:creationId xmlns:a16="http://schemas.microsoft.com/office/drawing/2014/main" id="{8C3CFFCB-6C9B-6A8C-38BA-CCB844DB0999}"/>
              </a:ext>
            </a:extLst>
          </p:cNvPr>
          <p:cNvSpPr/>
          <p:nvPr/>
        </p:nvSpPr>
        <p:spPr>
          <a:xfrm>
            <a:off x="209553" y="786784"/>
            <a:ext cx="4754071" cy="45912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a:solidFill>
                  <a:schemeClr val="bg1">
                    <a:lumMod val="50000"/>
                  </a:schemeClr>
                </a:solidFill>
                <a:effectLst/>
                <a:ea typeface="Calibri" panose="020F0502020204030204" pitchFamily="34" charset="0"/>
                <a:cs typeface="Times New Roman" panose="02020603050405020304" pitchFamily="18" charset="0"/>
              </a:rPr>
              <a:t>A model for the homogenisation of Irish</a:t>
            </a:r>
            <a:endParaRPr lang="en-IE">
              <a:solidFill>
                <a:schemeClr val="bg1">
                  <a:lumMod val="5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E" sz="1800">
              <a:solidFill>
                <a:schemeClr val="tx1"/>
              </a:solidFill>
              <a:effectLst/>
              <a:ea typeface="Calibri" panose="020F0502020204030204" pitchFamily="34" charset="0"/>
              <a:cs typeface="Times New Roman" panose="02020603050405020304" pitchFamily="18" charset="0"/>
            </a:endParaRPr>
          </a:p>
          <a:p>
            <a:pPr marL="285750" indent="-285750">
              <a:spcAft>
                <a:spcPts val="1200"/>
              </a:spcAft>
              <a:buFont typeface="Wingdings" panose="05000000000000000000" pitchFamily="2" charset="2"/>
              <a:buChar char="§"/>
            </a:pPr>
            <a:r>
              <a:rPr lang="en-US" sz="1800" i="1">
                <a:solidFill>
                  <a:schemeClr val="tx1"/>
                </a:solidFill>
                <a:effectLst/>
                <a:ea typeface="Calibri" panose="020F0502020204030204" pitchFamily="34" charset="0"/>
                <a:cs typeface="Times New Roman" panose="02020603050405020304" pitchFamily="18" charset="0"/>
              </a:rPr>
              <a:t>Great Upheaval of the Phonological System </a:t>
            </a:r>
            <a:r>
              <a:rPr lang="en-US" sz="1800">
                <a:solidFill>
                  <a:schemeClr val="tx1"/>
                </a:solidFill>
                <a:effectLst/>
                <a:ea typeface="Calibri" panose="020F0502020204030204" pitchFamily="34" charset="0"/>
                <a:cs typeface="Times New Roman" panose="02020603050405020304" pitchFamily="18" charset="0"/>
              </a:rPr>
              <a:t>(GUPS) in 5</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-6</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 c. </a:t>
            </a:r>
            <a:r>
              <a:rPr lang="en-US" sz="1800" cap="small">
                <a:solidFill>
                  <a:schemeClr val="tx1"/>
                </a:solidFill>
                <a:effectLst/>
                <a:ea typeface="Calibri" panose="020F0502020204030204" pitchFamily="34" charset="0"/>
                <a:cs typeface="Times New Roman" panose="02020603050405020304" pitchFamily="18" charset="0"/>
              </a:rPr>
              <a:t>a.d</a:t>
            </a:r>
            <a:r>
              <a:rPr lang="en-US" sz="1800">
                <a:solidFill>
                  <a:schemeClr val="tx1"/>
                </a:solidFill>
                <a:effectLst/>
                <a:ea typeface="Calibri" panose="020F0502020204030204" pitchFamily="34" charset="0"/>
                <a:cs typeface="Times New Roman" panose="02020603050405020304" pitchFamily="18" charset="0"/>
              </a:rPr>
              <a:t>. caused by rapid language shift?</a:t>
            </a:r>
          </a:p>
          <a:p>
            <a:pPr marL="285750" indent="-285750">
              <a:spcAft>
                <a:spcPts val="12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pre-Celtic surviving in Ireland in 5</a:t>
            </a:r>
            <a:r>
              <a:rPr lang="en-US" sz="1800" baseline="30000">
                <a:solidFill>
                  <a:schemeClr val="tx1"/>
                </a:solidFill>
                <a:effectLst/>
                <a:ea typeface="Calibri" panose="020F0502020204030204" pitchFamily="34" charset="0"/>
                <a:cs typeface="Times New Roman" panose="02020603050405020304" pitchFamily="18" charset="0"/>
              </a:rPr>
              <a:t>th</a:t>
            </a:r>
            <a:r>
              <a:rPr lang="en-US" sz="1800">
                <a:solidFill>
                  <a:schemeClr val="tx1"/>
                </a:solidFill>
                <a:effectLst/>
                <a:ea typeface="Calibri" panose="020F0502020204030204" pitchFamily="34" charset="0"/>
                <a:cs typeface="Times New Roman" panose="02020603050405020304" pitchFamily="18" charset="0"/>
              </a:rPr>
              <a:t> c. </a:t>
            </a:r>
            <a:r>
              <a:rPr lang="en-US" cap="small">
                <a:solidFill>
                  <a:schemeClr val="tx1"/>
                </a:solidFill>
                <a:ea typeface="Calibri" panose="020F0502020204030204" pitchFamily="34" charset="0"/>
                <a:cs typeface="Times New Roman" panose="02020603050405020304" pitchFamily="18" charset="0"/>
              </a:rPr>
              <a:t>a.d</a:t>
            </a:r>
            <a:r>
              <a:rPr lang="en-US">
                <a:solidFill>
                  <a:schemeClr val="tx1"/>
                </a:solidFill>
                <a:ea typeface="Calibri" panose="020F0502020204030204" pitchFamily="34" charset="0"/>
                <a:cs typeface="Times New Roman" panose="02020603050405020304" pitchFamily="18" charset="0"/>
              </a:rPr>
              <a:t>. (Schrijver 2000, 2005)</a:t>
            </a:r>
          </a:p>
          <a:p>
            <a:pPr marL="285750" indent="-285750">
              <a:spcAft>
                <a:spcPts val="600"/>
              </a:spcAft>
              <a:buFont typeface="Wingdings" panose="05000000000000000000" pitchFamily="2" charset="2"/>
              <a:buChar char="§"/>
            </a:pPr>
            <a:r>
              <a:rPr lang="en-US" sz="1800">
                <a:solidFill>
                  <a:schemeClr val="tx1"/>
                </a:solidFill>
                <a:effectLst/>
                <a:ea typeface="Calibri" panose="020F0502020204030204" pitchFamily="34" charset="0"/>
                <a:cs typeface="Times New Roman" panose="02020603050405020304" pitchFamily="18" charset="0"/>
              </a:rPr>
              <a:t>external factors:</a:t>
            </a:r>
          </a:p>
          <a:p>
            <a:pPr marL="742950" lvl="1" indent="-285750">
              <a:spcAft>
                <a:spcPts val="600"/>
              </a:spcAft>
              <a:buFont typeface="Arial" panose="020B0604020202020204" pitchFamily="34" charset="0"/>
              <a:buChar char="•"/>
            </a:pPr>
            <a:r>
              <a:rPr lang="en-US">
                <a:solidFill>
                  <a:schemeClr val="tx1"/>
                </a:solidFill>
                <a:ea typeface="Calibri" panose="020F0502020204030204" pitchFamily="34" charset="0"/>
                <a:cs typeface="Times New Roman" panose="02020603050405020304" pitchFamily="18" charset="0"/>
              </a:rPr>
              <a:t>mid-6th century famine (536)</a:t>
            </a:r>
            <a:endParaRPr lang="en-IE">
              <a:solidFill>
                <a:schemeClr val="tx1"/>
              </a:solidFill>
              <a:effectLst/>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sz="1800">
                <a:solidFill>
                  <a:schemeClr val="tx1"/>
                </a:solidFill>
                <a:effectLst/>
                <a:ea typeface="Calibri" panose="020F0502020204030204" pitchFamily="34" charset="0"/>
                <a:cs typeface="Times New Roman" panose="02020603050405020304" pitchFamily="18" charset="0"/>
              </a:rPr>
              <a:t>and epidemics (549, 554, 556)</a:t>
            </a:r>
          </a:p>
          <a:p>
            <a:pPr marL="1200150" lvl="2" indent="-285750">
              <a:spcAft>
                <a:spcPts val="600"/>
              </a:spcAft>
              <a:buFont typeface="Wingdings 3" panose="05040102010807070707" pitchFamily="18" charset="2"/>
              <a:buChar char=""/>
            </a:pPr>
            <a:r>
              <a:rPr lang="en-IE">
                <a:solidFill>
                  <a:schemeClr val="tx1"/>
                </a:solidFill>
                <a:effectLst/>
                <a:ea typeface="Calibri" panose="020F0502020204030204" pitchFamily="34" charset="0"/>
                <a:cs typeface="Times New Roman" panose="02020603050405020304" pitchFamily="18" charset="0"/>
              </a:rPr>
              <a:t>internal unrest and mobility </a:t>
            </a:r>
          </a:p>
          <a:p>
            <a:pPr marL="1657350" lvl="3" indent="-285750">
              <a:spcAft>
                <a:spcPts val="600"/>
              </a:spcAft>
              <a:buFont typeface="Wingdings 3" panose="05040102010807070707" pitchFamily="18" charset="2"/>
              <a:buChar char=""/>
            </a:pPr>
            <a:r>
              <a:rPr lang="en-IE">
                <a:solidFill>
                  <a:schemeClr val="tx1"/>
                </a:solidFill>
                <a:effectLst/>
                <a:ea typeface="Calibri" panose="020F0502020204030204" pitchFamily="34" charset="0"/>
                <a:cs typeface="Times New Roman" panose="02020603050405020304" pitchFamily="18" charset="0"/>
              </a:rPr>
              <a:t>linguistic leveling</a:t>
            </a:r>
            <a:endParaRPr lang="en-US">
              <a:solidFill>
                <a:schemeClr val="tx1"/>
              </a:solidFill>
              <a:effectLst/>
              <a:ea typeface="Calibri" panose="020F0502020204030204" pitchFamily="34" charset="0"/>
              <a:cs typeface="Times New Roman" panose="02020603050405020304" pitchFamily="18" charset="0"/>
            </a:endParaRPr>
          </a:p>
        </p:txBody>
      </p:sp>
      <p:sp>
        <p:nvSpPr>
          <p:cNvPr id="30" name="Textfeld 29">
            <a:extLst>
              <a:ext uri="{FF2B5EF4-FFF2-40B4-BE49-F238E27FC236}">
                <a16:creationId xmlns:a16="http://schemas.microsoft.com/office/drawing/2014/main" id="{803A5468-2F7E-4B51-44F1-BEB9B053C009}"/>
              </a:ext>
            </a:extLst>
          </p:cNvPr>
          <p:cNvSpPr txBox="1"/>
          <p:nvPr/>
        </p:nvSpPr>
        <p:spPr>
          <a:xfrm>
            <a:off x="6152263" y="2723564"/>
            <a:ext cx="3681148" cy="338554"/>
          </a:xfrm>
          <a:prstGeom prst="rect">
            <a:avLst/>
          </a:prstGeom>
          <a:solidFill>
            <a:schemeClr val="bg1">
              <a:lumMod val="85000"/>
            </a:schemeClr>
          </a:solidFill>
        </p:spPr>
        <p:txBody>
          <a:bodyPr wrap="square" rtlCol="0">
            <a:spAutoFit/>
          </a:bodyPr>
          <a:lstStyle/>
          <a:p>
            <a:r>
              <a:rPr lang="en-IE" sz="1600"/>
              <a:t>Graph: R. McLaughlin, </a:t>
            </a:r>
            <a:r>
              <a:rPr lang="en-IE" sz="1600" i="1"/>
              <a:t>Emania</a:t>
            </a:r>
            <a:r>
              <a:rPr lang="en-IE" sz="1600"/>
              <a:t> 2020: 24</a:t>
            </a:r>
          </a:p>
        </p:txBody>
      </p:sp>
      <p:pic>
        <p:nvPicPr>
          <p:cNvPr id="2" name="Picture 10">
            <a:extLst>
              <a:ext uri="{FF2B5EF4-FFF2-40B4-BE49-F238E27FC236}">
                <a16:creationId xmlns:a16="http://schemas.microsoft.com/office/drawing/2014/main" id="{FE36858C-43FD-2457-A7FA-9B2790A794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287920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17" grpId="0"/>
      <p:bldP spid="18" grpId="0" animBg="1"/>
      <p:bldP spid="19" grpId="0"/>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algn="r" defTabSz="914400">
              <a:spcBef>
                <a:spcPct val="0"/>
              </a:spcBef>
              <a:buNone/>
              <a:defRPr sz="2800">
                <a:solidFill>
                  <a:sysClr val="window" lastClr="FFFFFF"/>
                </a:solidFill>
                <a:latin typeface="Calibri"/>
                <a:ea typeface="+mj-ea"/>
                <a:cs typeface="+mj-cs"/>
              </a:defRPr>
            </a:lvl1pPr>
          </a:lstStyle>
          <a:p>
            <a:r>
              <a:rPr lang="en-IE" sz="2800">
                <a:solidFill>
                  <a:sysClr val="window" lastClr="FFFFFF"/>
                </a:solidFill>
                <a:latin typeface="Calibri"/>
              </a:rPr>
              <a:t>III. Late Iron Age: </a:t>
            </a:r>
            <a:r>
              <a:rPr lang="en-IE"/>
              <a:t>Questions for future research	</a:t>
            </a:r>
          </a:p>
        </p:txBody>
      </p:sp>
      <p:sp>
        <p:nvSpPr>
          <p:cNvPr id="2" name="Textfeld 1">
            <a:extLst>
              <a:ext uri="{FF2B5EF4-FFF2-40B4-BE49-F238E27FC236}">
                <a16:creationId xmlns:a16="http://schemas.microsoft.com/office/drawing/2014/main" id="{87E70E2A-E3F6-FB26-BF2C-5B71CD3A8354}"/>
              </a:ext>
            </a:extLst>
          </p:cNvPr>
          <p:cNvSpPr txBox="1"/>
          <p:nvPr/>
        </p:nvSpPr>
        <p:spPr>
          <a:xfrm>
            <a:off x="431321" y="1052423"/>
            <a:ext cx="10648950" cy="3336426"/>
          </a:xfrm>
          <a:prstGeom prst="rect">
            <a:avLst/>
          </a:prstGeom>
          <a:noFill/>
        </p:spPr>
        <p:txBody>
          <a:bodyPr wrap="square" rtlCol="0">
            <a:spAutoFit/>
          </a:bodyPr>
          <a:lstStyle/>
          <a:p>
            <a:pPr>
              <a:lnSpc>
                <a:spcPct val="107000"/>
              </a:lnSpc>
              <a:spcAft>
                <a:spcPts val="800"/>
              </a:spcAft>
            </a:pPr>
            <a:r>
              <a:rPr lang="en-IE" sz="1800" b="1">
                <a:effectLst/>
                <a:ea typeface="Times New Roman" panose="02020603050405020304" pitchFamily="18" charset="0"/>
                <a:cs typeface="Times New Roman" panose="02020603050405020304" pitchFamily="18" charset="0"/>
              </a:rPr>
              <a:t>Late Iron Age/Early Middle Ages:</a:t>
            </a:r>
            <a:endParaRPr lang="en-IE" sz="1800" b="1">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What is the pre-Roman and early Roman linguistic situation in Gaul?</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How long did pre-Celtic languages survive in Ireland? And in Britain?</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Is Old Irish a homogenous, dialectally not differentiated language or were there regionally diversified 	dialects in Old Irish (6th century onwards)?</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Was there diastratic variation, i.e. different social registers of speech in Old Irish?</a:t>
            </a:r>
            <a:endParaRPr lang="en-IE" sz="1800">
              <a:effectLst/>
              <a:ea typeface="Calibri" panose="020F0502020204030204" pitchFamily="34" charset="0"/>
              <a:cs typeface="Times New Roman" panose="02020603050405020304" pitchFamily="18" charset="0"/>
            </a:endParaRPr>
          </a:p>
          <a:p>
            <a:pPr>
              <a:lnSpc>
                <a:spcPct val="107000"/>
              </a:lnSpc>
              <a:spcAft>
                <a:spcPts val="800"/>
              </a:spcAft>
            </a:pPr>
            <a:r>
              <a:rPr lang="en-IE" sz="1800">
                <a:effectLst/>
                <a:ea typeface="Times New Roman" panose="02020603050405020304" pitchFamily="18" charset="0"/>
                <a:cs typeface="Times New Roman" panose="02020603050405020304" pitchFamily="18" charset="0"/>
              </a:rPr>
              <a:t>•	If Old Irish was homogenous, how can this unusual situation be explained? </a:t>
            </a:r>
            <a:endParaRPr lang="en-IE" sz="1800">
              <a:effectLst/>
              <a:ea typeface="Calibri" panose="020F0502020204030204" pitchFamily="34" charset="0"/>
              <a:cs typeface="Times New Roman" panose="02020603050405020304" pitchFamily="18" charset="0"/>
            </a:endParaRPr>
          </a:p>
          <a:p>
            <a:r>
              <a:rPr lang="en-IE" sz="1800">
                <a:effectLst/>
                <a:ea typeface="Times New Roman" panose="02020603050405020304" pitchFamily="18" charset="0"/>
              </a:rPr>
              <a:t>•	What is the relationship of Old Irish/Gaelic in Ireland and in Scotland? When did the two varieties separate 	from each other and what is the direction of separation?</a:t>
            </a:r>
            <a:endParaRPr lang="en-IE"/>
          </a:p>
        </p:txBody>
      </p:sp>
      <p:pic>
        <p:nvPicPr>
          <p:cNvPr id="3" name="Picture 10">
            <a:extLst>
              <a:ext uri="{FF2B5EF4-FFF2-40B4-BE49-F238E27FC236}">
                <a16:creationId xmlns:a16="http://schemas.microsoft.com/office/drawing/2014/main" id="{5276AB7E-C39E-1CEC-9E4A-A1DDBE26F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290090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901" y="646314"/>
            <a:ext cx="11533233" cy="6124754"/>
          </a:xfrm>
          <a:prstGeom prst="rect">
            <a:avLst/>
          </a:prstGeom>
          <a:noFill/>
        </p:spPr>
        <p:txBody>
          <a:bodyPr wrap="square" rtlCol="0">
            <a:spAutoFit/>
          </a:bodyPr>
          <a:lstStyle/>
          <a:p>
            <a:pPr marL="285750" indent="-285750" algn="just">
              <a:buFont typeface="Wingdings" panose="05000000000000000000" pitchFamily="2" charset="2"/>
              <a:buChar char="§"/>
            </a:pPr>
            <a:r>
              <a:rPr lang="en-IE" sz="1400">
                <a:effectLst/>
                <a:ea typeface="Times New Roman" panose="02020603050405020304" pitchFamily="18" charset="0"/>
              </a:rPr>
              <a:t>Allentoft, Morten E. et al. 2015. ‘Population genomics of Bronze Age Eurasia’, </a:t>
            </a:r>
            <a:r>
              <a:rPr lang="en-IE" sz="1400" i="1">
                <a:effectLst/>
                <a:ea typeface="Times New Roman" panose="02020603050405020304" pitchFamily="18" charset="0"/>
              </a:rPr>
              <a:t>Nature</a:t>
            </a:r>
            <a:r>
              <a:rPr lang="en-IE" sz="1400">
                <a:effectLst/>
                <a:ea typeface="Times New Roman" panose="02020603050405020304" pitchFamily="18" charset="0"/>
              </a:rPr>
              <a:t> 522, 167–172.</a:t>
            </a:r>
          </a:p>
          <a:p>
            <a:pPr marL="285750" indent="-285750" algn="just">
              <a:buFont typeface="Wingdings" panose="05000000000000000000" pitchFamily="2" charset="2"/>
              <a:buChar char="§"/>
            </a:pPr>
            <a:r>
              <a:rPr lang="en-IE" sz="1400">
                <a:effectLst/>
                <a:ea typeface="Times New Roman" panose="02020603050405020304" pitchFamily="18" charset="0"/>
              </a:rPr>
              <a:t>Anthony, David W. and Don Ringe 2015. ‘The Indo-European Homeland from Linguistic and Archaeological Perspectives’, </a:t>
            </a:r>
            <a:r>
              <a:rPr lang="en-IE" sz="1400" i="1">
                <a:effectLst/>
                <a:ea typeface="Times New Roman" panose="02020603050405020304" pitchFamily="18" charset="0"/>
              </a:rPr>
              <a:t>Annual Review of Linguistics </a:t>
            </a:r>
            <a:r>
              <a:rPr lang="en-IE" sz="1400">
                <a:effectLst/>
                <a:ea typeface="Times New Roman" panose="02020603050405020304" pitchFamily="18" charset="0"/>
              </a:rPr>
              <a:t>1, 199–219. </a:t>
            </a:r>
            <a:r>
              <a:rPr lang="en-IE" sz="1400">
                <a:effectLst/>
                <a:ea typeface="Times New Roman" panose="02020603050405020304" pitchFamily="18" charset="0"/>
                <a:hlinkClick r:id="rId2"/>
              </a:rPr>
              <a:t>https://www.annualreviews.org/doi/abs/10.1146/annurev-linguist-030514-124812</a:t>
            </a:r>
            <a:r>
              <a:rPr lang="en-IE" sz="1400">
                <a:effectLst/>
                <a:ea typeface="Times New Roman" panose="02020603050405020304" pitchFamily="18" charset="0"/>
              </a:rPr>
              <a:t> </a:t>
            </a:r>
          </a:p>
          <a:p>
            <a:pPr marL="285750" indent="-285750" algn="just">
              <a:buFont typeface="Wingdings" panose="05000000000000000000" pitchFamily="2" charset="2"/>
              <a:buChar char="§"/>
            </a:pPr>
            <a:r>
              <a:rPr lang="en-IE" sz="1400">
                <a:effectLst/>
                <a:ea typeface="Times New Roman" panose="02020603050405020304" pitchFamily="18" charset="0"/>
              </a:rPr>
              <a:t>Anthony, David W. 2020. ‘Ancient DNA, Mating Networks, and the Anatolian Split’, in: Matilde Serangeli and Thomas Olander (eds.), </a:t>
            </a:r>
            <a:r>
              <a:rPr lang="en-IE" sz="1400" i="1">
                <a:effectLst/>
                <a:ea typeface="Times New Roman" panose="02020603050405020304" pitchFamily="18" charset="0"/>
              </a:rPr>
              <a:t>Dispersals and Di-versification. Linguistic and Archaeological Perspectives on the Early Stages of Indo-European </a:t>
            </a:r>
            <a:r>
              <a:rPr lang="en-IE" sz="1400">
                <a:effectLst/>
                <a:ea typeface="Times New Roman" panose="02020603050405020304" pitchFamily="18" charset="0"/>
              </a:rPr>
              <a:t>[= Brill’s Studies in Indo-European Languages &amp; Linguistics 19], Leiden: Brill, 21–53.</a:t>
            </a:r>
          </a:p>
          <a:p>
            <a:pPr marL="285750" indent="-285750" algn="just">
              <a:buFont typeface="Wingdings" panose="05000000000000000000" pitchFamily="2" charset="2"/>
              <a:buChar char="§"/>
            </a:pPr>
            <a:r>
              <a:rPr lang="en-IE" sz="1400">
                <a:effectLst/>
                <a:ea typeface="Times New Roman" panose="02020603050405020304" pitchFamily="18" charset="0"/>
              </a:rPr>
              <a:t>Botigué, L. R. et al. 2013. ‘Gene flow from North Africa contributes to differential human genetic diversity in southern Europe’. </a:t>
            </a:r>
            <a:r>
              <a:rPr lang="en-IE" sz="1400" i="1">
                <a:effectLst/>
                <a:ea typeface="Times New Roman" panose="02020603050405020304" pitchFamily="18" charset="0"/>
              </a:rPr>
              <a:t>Proc. Natl Acad. Sci. USA </a:t>
            </a:r>
            <a:r>
              <a:rPr lang="en-IE" sz="1400">
                <a:effectLst/>
                <a:ea typeface="Times New Roman" panose="02020603050405020304" pitchFamily="18" charset="0"/>
              </a:rPr>
              <a:t>110, 11791–11796</a:t>
            </a:r>
          </a:p>
          <a:p>
            <a:pPr marL="285750" indent="-285750" algn="just">
              <a:buFont typeface="Wingdings" panose="05000000000000000000" pitchFamily="2" charset="2"/>
              <a:buChar char="§"/>
            </a:pPr>
            <a:r>
              <a:rPr lang="en-IE" sz="1400">
                <a:effectLst/>
                <a:ea typeface="Times New Roman" panose="02020603050405020304" pitchFamily="18" charset="0"/>
              </a:rPr>
              <a:t>Broderick, George 2013. ‘Indo-European and non Indo-European aspects to the languages and place-names in Britain and Ireland: an overview’, in: Cathinka Hambro og Lars Ivar Widerøe (eds.), </a:t>
            </a:r>
            <a:r>
              <a:rPr lang="en-IE" sz="1400" i="1">
                <a:effectLst/>
                <a:ea typeface="Times New Roman" panose="02020603050405020304" pitchFamily="18" charset="0"/>
              </a:rPr>
              <a:t>Lochlann. Festskrift til Jan Erik Rekdal på 60-årsdagen. Aistí in ómós do Jan Erik Rekdal ar a 60ú lá breithe</a:t>
            </a:r>
            <a:r>
              <a:rPr lang="en-IE" sz="1400">
                <a:effectLst/>
                <a:ea typeface="Times New Roman" panose="02020603050405020304" pitchFamily="18" charset="0"/>
              </a:rPr>
              <a:t>. Oslo: Hermes, 282–314.</a:t>
            </a:r>
          </a:p>
          <a:p>
            <a:pPr marL="285750" indent="-285750" algn="just">
              <a:buFont typeface="Wingdings" panose="05000000000000000000" pitchFamily="2" charset="2"/>
              <a:buChar char="§"/>
            </a:pPr>
            <a:r>
              <a:rPr lang="en-IE" sz="1400">
                <a:effectLst/>
                <a:ea typeface="Times New Roman" panose="02020603050405020304" pitchFamily="18" charset="0"/>
              </a:rPr>
              <a:t>Cerezo, M. et al. 2012. ‘Reconstructing ancient mitochondrial DNA links between Africa and Europe’. </a:t>
            </a:r>
            <a:r>
              <a:rPr lang="en-IE" sz="1400" i="1">
                <a:effectLst/>
                <a:ea typeface="Times New Roman" panose="02020603050405020304" pitchFamily="18" charset="0"/>
              </a:rPr>
              <a:t>Genome Res</a:t>
            </a:r>
            <a:r>
              <a:rPr lang="en-IE" sz="1400">
                <a:effectLst/>
                <a:ea typeface="Times New Roman" panose="02020603050405020304" pitchFamily="18" charset="0"/>
              </a:rPr>
              <a:t>. 22, 821–826.</a:t>
            </a:r>
          </a:p>
          <a:p>
            <a:pPr marL="285750" indent="-285750" algn="just">
              <a:buFont typeface="Wingdings" panose="05000000000000000000" pitchFamily="2" charset="2"/>
              <a:buChar char="§"/>
            </a:pPr>
            <a:r>
              <a:rPr lang="en-IE" sz="1400">
                <a:effectLst/>
                <a:ea typeface="Times New Roman" panose="02020603050405020304" pitchFamily="18" charset="0"/>
              </a:rPr>
              <a:t>Cassidy, Lara M. et al. 2016. ‘Neolithic and Bronze Age migration to Ireland and estab­lish­ment of the insular Atlantic genome’, </a:t>
            </a:r>
            <a:r>
              <a:rPr lang="en-IE" sz="1400" i="1">
                <a:effectLst/>
                <a:ea typeface="Times New Roman" panose="02020603050405020304" pitchFamily="18" charset="0"/>
              </a:rPr>
              <a:t>Proceedings of the National Academy of Sciences of the United States</a:t>
            </a:r>
            <a:r>
              <a:rPr lang="en-IE" sz="1400">
                <a:effectLst/>
                <a:ea typeface="Times New Roman" panose="02020603050405020304" pitchFamily="18" charset="0"/>
              </a:rPr>
              <a:t> 113/2, 368–373.</a:t>
            </a:r>
          </a:p>
          <a:p>
            <a:pPr marL="285750" indent="-285750" algn="just">
              <a:buFont typeface="Wingdings" panose="05000000000000000000" pitchFamily="2" charset="2"/>
              <a:buChar char="§"/>
            </a:pPr>
            <a:r>
              <a:rPr lang="en-IE" sz="1400">
                <a:effectLst/>
                <a:ea typeface="Times New Roman" panose="02020603050405020304" pitchFamily="18" charset="0"/>
              </a:rPr>
              <a:t>Cassidy, Lara M. et al. 2025.</a:t>
            </a:r>
            <a:r>
              <a:rPr lang="en-US" sz="1400">
                <a:effectLst/>
                <a:ea typeface="Times New Roman" panose="02020603050405020304" pitchFamily="18" charset="0"/>
              </a:rPr>
              <a:t> ‘Continental influx and pervasive matrilocality in Iron Age Britain’, </a:t>
            </a:r>
            <a:r>
              <a:rPr lang="en-US" sz="1400" i="1">
                <a:effectLst/>
                <a:ea typeface="Times New Roman" panose="02020603050405020304" pitchFamily="18" charset="0"/>
              </a:rPr>
              <a:t>Nature</a:t>
            </a:r>
            <a:r>
              <a:rPr lang="en-US" sz="1400">
                <a:effectLst/>
                <a:ea typeface="Times New Roman" panose="02020603050405020304" pitchFamily="18" charset="0"/>
              </a:rPr>
              <a:t> 15 Jan 2025. </a:t>
            </a:r>
            <a:r>
              <a:rPr lang="en-US" sz="1400">
                <a:effectLst/>
                <a:ea typeface="Times New Roman" panose="02020603050405020304" pitchFamily="18" charset="0"/>
                <a:hlinkClick r:id="rId3"/>
              </a:rPr>
              <a:t>https://doi.org/10.1038/s41586-024-08409-6</a:t>
            </a:r>
            <a:r>
              <a:rPr lang="en-US" sz="1400">
                <a:effectLst/>
                <a:ea typeface="Times New Roman" panose="02020603050405020304" pitchFamily="18" charset="0"/>
              </a:rPr>
              <a:t> </a:t>
            </a:r>
            <a:endParaRPr lang="en-IE" sz="1400">
              <a:effectLst/>
              <a:ea typeface="Times New Roman" panose="02020603050405020304" pitchFamily="18" charset="0"/>
            </a:endParaRPr>
          </a:p>
          <a:p>
            <a:pPr marL="285750" indent="-285750" algn="just">
              <a:buFont typeface="Wingdings" panose="05000000000000000000" pitchFamily="2" charset="2"/>
              <a:buChar char="§"/>
            </a:pPr>
            <a:r>
              <a:rPr lang="en-IE" sz="1400">
                <a:effectLst/>
                <a:ea typeface="Times New Roman" panose="02020603050405020304" pitchFamily="18" charset="0"/>
              </a:rPr>
              <a:t>Chintalapati, Manjusha, Nick Patterson, Priya Moorjani 2022. ‘Reconstructing the spatiotemporal patterns of admixture during the European Holocene using a novel genomic dating method’, </a:t>
            </a:r>
            <a:r>
              <a:rPr lang="en-IE" sz="1400">
                <a:effectLst/>
                <a:ea typeface="Times New Roman" panose="02020603050405020304" pitchFamily="18" charset="0"/>
                <a:hlinkClick r:id="rId4"/>
              </a:rPr>
              <a:t>https://www.biorxiv.org/content/10.1101/2022.01.18.476710v1</a:t>
            </a:r>
            <a:r>
              <a:rPr lang="en-IE" sz="1400">
                <a:effectLst/>
                <a:ea typeface="Times New Roman" panose="02020603050405020304" pitchFamily="18" charset="0"/>
              </a:rPr>
              <a:t> </a:t>
            </a:r>
          </a:p>
          <a:p>
            <a:pPr marL="285750" indent="-285750" algn="just">
              <a:buFont typeface="Wingdings" panose="05000000000000000000" pitchFamily="2" charset="2"/>
              <a:buChar char="§"/>
            </a:pPr>
            <a:r>
              <a:rPr lang="en-IE" sz="1400">
                <a:effectLst/>
                <a:ea typeface="Times New Roman" panose="02020603050405020304" pitchFamily="18" charset="0"/>
              </a:rPr>
              <a:t>Cunliffe, Barry and John T. Koch (eds.) (2010). </a:t>
            </a:r>
            <a:r>
              <a:rPr lang="en-IE" sz="1400" i="1">
                <a:effectLst/>
                <a:ea typeface="Times New Roman" panose="02020603050405020304" pitchFamily="18" charset="0"/>
              </a:rPr>
              <a:t>Celtic from the West. Alternative Perspectives from Archaeology, Genetics, Language, and Literature </a:t>
            </a:r>
            <a:r>
              <a:rPr lang="en-IE" sz="1400">
                <a:effectLst/>
                <a:ea typeface="Times New Roman" panose="02020603050405020304" pitchFamily="18" charset="0"/>
              </a:rPr>
              <a:t>[= Celtic Studies Publica­tions 19]. Oxford: Oxbow Books.</a:t>
            </a:r>
          </a:p>
          <a:p>
            <a:pPr marL="285750" indent="-285750" algn="just">
              <a:buFont typeface="Wingdings" panose="05000000000000000000" pitchFamily="2" charset="2"/>
              <a:buChar char="§"/>
            </a:pPr>
            <a:r>
              <a:rPr lang="en-IE" sz="1400">
                <a:effectLst/>
                <a:ea typeface="Times New Roman" panose="02020603050405020304" pitchFamily="18" charset="0"/>
              </a:rPr>
              <a:t>Cunliffe, Barry and John T. Koch (eds.) 2013. </a:t>
            </a:r>
            <a:r>
              <a:rPr lang="en-IE" sz="1400" i="1">
                <a:effectLst/>
                <a:ea typeface="Times New Roman" panose="02020603050405020304" pitchFamily="18" charset="0"/>
              </a:rPr>
              <a:t>Celtic From the West 2. Rethinking the Bronze Age and the Arrival of Indo–European in Atlantic Europe</a:t>
            </a:r>
            <a:r>
              <a:rPr lang="en-IE" sz="1400">
                <a:effectLst/>
                <a:ea typeface="Times New Roman" panose="02020603050405020304" pitchFamily="18" charset="0"/>
              </a:rPr>
              <a:t>. Oxford: Oxbow Books.</a:t>
            </a:r>
          </a:p>
          <a:p>
            <a:pPr marL="285750" indent="-285750" algn="just">
              <a:buFont typeface="Wingdings" panose="05000000000000000000" pitchFamily="2" charset="2"/>
              <a:buChar char="§"/>
            </a:pPr>
            <a:r>
              <a:rPr lang="en-IE" sz="1400">
                <a:effectLst/>
                <a:ea typeface="Times New Roman" panose="02020603050405020304" pitchFamily="18" charset="0"/>
              </a:rPr>
              <a:t>Cunliffe, Barry and John T. Koch (eds.) (2016). </a:t>
            </a:r>
            <a:r>
              <a:rPr lang="en-IE" sz="1400" i="1">
                <a:effectLst/>
                <a:ea typeface="Times New Roman" panose="02020603050405020304" pitchFamily="18" charset="0"/>
              </a:rPr>
              <a:t>Celtic from the West 3. Atlantic Europe in the Metal Ages: Questions of Shared Language</a:t>
            </a:r>
            <a:r>
              <a:rPr lang="en-IE" sz="1400">
                <a:effectLst/>
                <a:ea typeface="Times New Roman" panose="02020603050405020304" pitchFamily="18" charset="0"/>
              </a:rPr>
              <a:t> [= Celtic Studies Publica­tions 19]. Oxford: Oxbow Books.</a:t>
            </a:r>
          </a:p>
          <a:p>
            <a:pPr marL="285750" indent="-285750" algn="just">
              <a:buFont typeface="Wingdings" panose="05000000000000000000" pitchFamily="2" charset="2"/>
              <a:buChar char="§"/>
            </a:pPr>
            <a:r>
              <a:rPr lang="en-IE" sz="1400">
                <a:effectLst/>
                <a:ea typeface="Times New Roman" panose="02020603050405020304" pitchFamily="18" charset="0"/>
              </a:rPr>
              <a:t>Cunliffe, Barry and John T. Koch (eds.) 2019. </a:t>
            </a:r>
            <a:r>
              <a:rPr lang="en-IE" sz="1400" i="1">
                <a:effectLst/>
                <a:ea typeface="Times New Roman" panose="02020603050405020304" pitchFamily="18" charset="0"/>
              </a:rPr>
              <a:t>Exploring Celtic Origins: New Ways Forward in Archaeology, Linguistics, and Genetics</a:t>
            </a:r>
            <a:r>
              <a:rPr lang="en-IE" sz="1400">
                <a:effectLst/>
                <a:ea typeface="Times New Roman" panose="02020603050405020304" pitchFamily="18" charset="0"/>
              </a:rPr>
              <a:t> [= Celtic Studies Publications 22]. Oxford – Philadelphia: Oxbow Books.</a:t>
            </a:r>
          </a:p>
          <a:p>
            <a:pPr marL="285750" indent="-285750" algn="just">
              <a:buFont typeface="Wingdings" panose="05000000000000000000" pitchFamily="2" charset="2"/>
              <a:buChar char="§"/>
            </a:pPr>
            <a:r>
              <a:rPr lang="en-US" sz="1400">
                <a:effectLst/>
                <a:ea typeface="Times New Roman" panose="02020603050405020304" pitchFamily="18" charset="0"/>
              </a:rPr>
              <a:t>Drews, Robert 2022. ‘The Kelticizing of Western Europe, Britain, and Ireland’, </a:t>
            </a:r>
            <a:r>
              <a:rPr lang="en-US" sz="1400" i="1">
                <a:effectLst/>
                <a:ea typeface="Times New Roman" panose="02020603050405020304" pitchFamily="18" charset="0"/>
              </a:rPr>
              <a:t>Journal of Indo-European Studies </a:t>
            </a:r>
            <a:r>
              <a:rPr lang="en-US" sz="1400">
                <a:effectLst/>
                <a:ea typeface="Times New Roman" panose="02020603050405020304" pitchFamily="18" charset="0"/>
              </a:rPr>
              <a:t>50/3–4, 307–333.</a:t>
            </a:r>
            <a:endParaRPr lang="en-IE" sz="1400">
              <a:effectLst/>
              <a:ea typeface="Times New Roman" panose="02020603050405020304" pitchFamily="18" charset="0"/>
            </a:endParaRPr>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	References	</a:t>
            </a:r>
          </a:p>
        </p:txBody>
      </p:sp>
      <p:pic>
        <p:nvPicPr>
          <p:cNvPr id="2" name="Picture 10">
            <a:extLst>
              <a:ext uri="{FF2B5EF4-FFF2-40B4-BE49-F238E27FC236}">
                <a16:creationId xmlns:a16="http://schemas.microsoft.com/office/drawing/2014/main" id="{CFD5CA95-34A9-E3D1-12BA-0B00A097CF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1117795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	References	</a:t>
            </a:r>
          </a:p>
        </p:txBody>
      </p:sp>
      <p:sp>
        <p:nvSpPr>
          <p:cNvPr id="2" name="TextBox 3">
            <a:extLst>
              <a:ext uri="{FF2B5EF4-FFF2-40B4-BE49-F238E27FC236}">
                <a16:creationId xmlns:a16="http://schemas.microsoft.com/office/drawing/2014/main" id="{E590736D-A7F3-F107-411D-391F0215523A}"/>
              </a:ext>
            </a:extLst>
          </p:cNvPr>
          <p:cNvSpPr txBox="1"/>
          <p:nvPr/>
        </p:nvSpPr>
        <p:spPr>
          <a:xfrm>
            <a:off x="243900" y="646314"/>
            <a:ext cx="11533233" cy="6124754"/>
          </a:xfrm>
          <a:prstGeom prst="rect">
            <a:avLst/>
          </a:prstGeom>
          <a:noFill/>
        </p:spPr>
        <p:txBody>
          <a:bodyPr wrap="square" rtlCol="0">
            <a:spAutoFit/>
          </a:bodyPr>
          <a:lstStyle/>
          <a:p>
            <a:pPr marL="285750" indent="-285750" algn="just">
              <a:buFont typeface="Wingdings" panose="05000000000000000000" pitchFamily="2" charset="2"/>
              <a:buChar char="§"/>
            </a:pPr>
            <a:r>
              <a:rPr lang="en-US" sz="1400">
                <a:effectLst/>
                <a:ea typeface="Times New Roman" panose="02020603050405020304" pitchFamily="18" charset="0"/>
              </a:rPr>
              <a:t>Dulias, Katharina et al. 2022. ‘Ancient DNA at the edge of the world: Continental im-migration and the persistence of Neolithic male lineages in Bronze Age Orkney’, </a:t>
            </a:r>
            <a:r>
              <a:rPr lang="en-US" sz="1400" i="1">
                <a:effectLst/>
                <a:ea typeface="Times New Roman" panose="02020603050405020304" pitchFamily="18" charset="0"/>
              </a:rPr>
              <a:t>Proceedings of the National Academy of Sciences of the United States </a:t>
            </a:r>
            <a:r>
              <a:rPr lang="en-US" sz="1400">
                <a:effectLst/>
                <a:ea typeface="Times New Roman" panose="02020603050405020304" pitchFamily="18" charset="0"/>
              </a:rPr>
              <a:t>119/8. doi: </a:t>
            </a:r>
            <a:r>
              <a:rPr lang="en-US" sz="1400">
                <a:effectLst/>
                <a:ea typeface="Times New Roman" panose="02020603050405020304" pitchFamily="18" charset="0"/>
                <a:hlinkClick r:id="rId2"/>
              </a:rPr>
              <a:t>https://doi.org/10.1073/pnas.2108001119</a:t>
            </a:r>
            <a:r>
              <a:rPr lang="en-US" sz="1400">
                <a:effectLst/>
                <a:ea typeface="Times New Roman" panose="02020603050405020304" pitchFamily="18" charset="0"/>
              </a:rPr>
              <a:t> </a:t>
            </a:r>
            <a:endParaRPr lang="en-IE" sz="1400">
              <a:effectLst/>
              <a:ea typeface="Times New Roman" panose="02020603050405020304" pitchFamily="18" charset="0"/>
            </a:endParaRPr>
          </a:p>
          <a:p>
            <a:pPr marL="285750" indent="-285750" algn="just">
              <a:buFont typeface="Wingdings" panose="05000000000000000000" pitchFamily="2" charset="2"/>
              <a:buChar char="§"/>
            </a:pPr>
            <a:r>
              <a:rPr lang="en-IE" sz="1400">
                <a:effectLst/>
                <a:ea typeface="Times New Roman" panose="02020603050405020304" pitchFamily="18" charset="0"/>
              </a:rPr>
              <a:t>Eska, Joseph F. 2013. Review of John T. Koch, </a:t>
            </a:r>
            <a:r>
              <a:rPr lang="en-IE" sz="1400" i="1">
                <a:effectLst/>
                <a:ea typeface="Times New Roman" panose="02020603050405020304" pitchFamily="18" charset="0"/>
              </a:rPr>
              <a:t>Tartessian</a:t>
            </a:r>
            <a:r>
              <a:rPr lang="en-IE" sz="1400">
                <a:effectLst/>
                <a:ea typeface="Times New Roman" panose="02020603050405020304" pitchFamily="18" charset="0"/>
              </a:rPr>
              <a:t> &amp; </a:t>
            </a:r>
            <a:r>
              <a:rPr lang="en-IE" sz="1400" i="1">
                <a:effectLst/>
                <a:ea typeface="Times New Roman" panose="02020603050405020304" pitchFamily="18" charset="0"/>
              </a:rPr>
              <a:t>Tartessian</a:t>
            </a:r>
            <a:r>
              <a:rPr lang="en-IE" sz="1400">
                <a:effectLst/>
                <a:ea typeface="Times New Roman" panose="02020603050405020304" pitchFamily="18" charset="0"/>
              </a:rPr>
              <a:t> 2, in: </a:t>
            </a:r>
            <a:r>
              <a:rPr lang="en-IE" sz="1400" i="1">
                <a:effectLst/>
                <a:ea typeface="Times New Roman" panose="02020603050405020304" pitchFamily="18" charset="0"/>
              </a:rPr>
              <a:t>Kratylos</a:t>
            </a:r>
            <a:r>
              <a:rPr lang="en-IE" sz="1400">
                <a:effectLst/>
                <a:ea typeface="Times New Roman" panose="02020603050405020304" pitchFamily="18" charset="0"/>
              </a:rPr>
              <a:t> 58, 58–73.</a:t>
            </a:r>
          </a:p>
          <a:p>
            <a:pPr marL="285750" indent="-285750" algn="just">
              <a:buFont typeface="Wingdings" panose="05000000000000000000" pitchFamily="2" charset="2"/>
              <a:buChar char="§"/>
            </a:pPr>
            <a:r>
              <a:rPr lang="en-IE" sz="1400">
                <a:effectLst/>
                <a:ea typeface="Times New Roman" panose="02020603050405020304" pitchFamily="18" charset="0"/>
              </a:rPr>
              <a:t>Eska, Joseph F. 2014. ‘Comments on John T. Koch’s Tartessian-as-Celtic enterprise’, </a:t>
            </a:r>
            <a:r>
              <a:rPr lang="en-IE" sz="1400" i="1">
                <a:effectLst/>
                <a:ea typeface="Times New Roman" panose="02020603050405020304" pitchFamily="18" charset="0"/>
              </a:rPr>
              <a:t>Journal of Indo-European Studies</a:t>
            </a:r>
            <a:r>
              <a:rPr lang="en-IE" sz="1400">
                <a:effectLst/>
                <a:ea typeface="Times New Roman" panose="02020603050405020304" pitchFamily="18" charset="0"/>
              </a:rPr>
              <a:t> 42/3–4, 428–438.</a:t>
            </a:r>
          </a:p>
          <a:p>
            <a:pPr marL="285750" indent="-285750" algn="just">
              <a:buFont typeface="Wingdings" panose="05000000000000000000" pitchFamily="2" charset="2"/>
              <a:buChar char="§"/>
            </a:pPr>
            <a:r>
              <a:rPr lang="en-IE" sz="1400">
                <a:effectLst/>
                <a:ea typeface="Times New Roman" panose="02020603050405020304" pitchFamily="18" charset="0"/>
              </a:rPr>
              <a:t>Gensler, Orin 1993. </a:t>
            </a:r>
            <a:r>
              <a:rPr lang="en-IE" sz="1400" i="1">
                <a:effectLst/>
                <a:ea typeface="Times New Roman" panose="02020603050405020304" pitchFamily="18" charset="0"/>
              </a:rPr>
              <a:t>A Typological Evaluation of Celtic/Hamito-Semitic Syntactic Parallels</a:t>
            </a:r>
            <a:r>
              <a:rPr lang="en-IE" sz="1400">
                <a:effectLst/>
                <a:ea typeface="Times New Roman" panose="02020603050405020304" pitchFamily="18" charset="0"/>
              </a:rPr>
              <a:t>, PhD-thesis, University of Berkeley. URL: </a:t>
            </a:r>
            <a:r>
              <a:rPr lang="en-IE" sz="1400" u="sng">
                <a:solidFill>
                  <a:srgbClr val="0563C1"/>
                </a:solidFill>
                <a:effectLst/>
                <a:ea typeface="Times New Roman" panose="02020603050405020304" pitchFamily="18" charset="0"/>
                <a:hlinkClick r:id="rId3"/>
              </a:rPr>
              <a:t>https://escholarship.org/uc/item/8p00g5sd</a:t>
            </a:r>
            <a:r>
              <a:rPr lang="en-IE" sz="1400">
                <a:effectLst/>
                <a:ea typeface="Times New Roman" panose="02020603050405020304" pitchFamily="18" charset="0"/>
              </a:rPr>
              <a:t> </a:t>
            </a:r>
          </a:p>
          <a:p>
            <a:pPr marL="285750" indent="-285750" algn="just">
              <a:buFont typeface="Wingdings" panose="05000000000000000000" pitchFamily="2" charset="2"/>
              <a:buChar char="§"/>
            </a:pPr>
            <a:r>
              <a:rPr lang="en-IE" sz="1400">
                <a:effectLst/>
                <a:ea typeface="Times New Roman" panose="02020603050405020304" pitchFamily="18" charset="0"/>
              </a:rPr>
              <a:t>Haak, Wolfgang et al. 2015. ‘Massive migration from the steppe was a source for Indo-European languages in Europe’, </a:t>
            </a:r>
            <a:r>
              <a:rPr lang="en-IE" sz="1400" i="1">
                <a:effectLst/>
                <a:ea typeface="Times New Roman" panose="02020603050405020304" pitchFamily="18" charset="0"/>
              </a:rPr>
              <a:t>Nature</a:t>
            </a:r>
            <a:r>
              <a:rPr lang="en-IE" sz="1400">
                <a:effectLst/>
                <a:ea typeface="Times New Roman" panose="02020603050405020304" pitchFamily="18" charset="0"/>
              </a:rPr>
              <a:t> 522, 207–211.</a:t>
            </a:r>
          </a:p>
          <a:p>
            <a:pPr marL="285750" indent="-285750" algn="just">
              <a:buFont typeface="Wingdings" panose="05000000000000000000" pitchFamily="2" charset="2"/>
              <a:buChar char="§"/>
            </a:pPr>
            <a:r>
              <a:rPr lang="en-US" sz="1400">
                <a:effectLst/>
                <a:ea typeface="Times New Roman" panose="02020603050405020304" pitchFamily="18" charset="0"/>
              </a:rPr>
              <a:t>Heggarty, Paul et al. 2023. ‘Language trees with sampled ancestors support a hybrid model for the origin of Indo-European languages’, </a:t>
            </a:r>
            <a:r>
              <a:rPr lang="en-US" sz="1400" i="1">
                <a:effectLst/>
                <a:ea typeface="Times New Roman" panose="02020603050405020304" pitchFamily="18" charset="0"/>
              </a:rPr>
              <a:t>Science</a:t>
            </a:r>
            <a:r>
              <a:rPr lang="en-US" sz="1400">
                <a:effectLst/>
                <a:ea typeface="Times New Roman" panose="02020603050405020304" pitchFamily="18" charset="0"/>
              </a:rPr>
              <a:t> 381, issue 6656 (23 July 2023). doi: https://doi.org/10.1126/science.abg0818</a:t>
            </a:r>
            <a:endParaRPr lang="en-IE" sz="1400">
              <a:effectLst/>
              <a:ea typeface="Times New Roman" panose="02020603050405020304" pitchFamily="18" charset="0"/>
            </a:endParaRPr>
          </a:p>
          <a:p>
            <a:pPr marL="285750" indent="-285750" algn="just">
              <a:buFont typeface="Wingdings" panose="05000000000000000000" pitchFamily="2" charset="2"/>
              <a:buChar char="§"/>
            </a:pPr>
            <a:r>
              <a:rPr lang="en-IE" sz="1400">
                <a:effectLst/>
                <a:ea typeface="Times New Roman" panose="02020603050405020304" pitchFamily="18" charset="0"/>
              </a:rPr>
              <a:t>Hewitt, Steve 2007. ‘Remarks on the Insular Celtic/Hamito-Semitic question’, in: Raimund Karl, David Stifter (eds.),</a:t>
            </a:r>
            <a:r>
              <a:rPr lang="en-IE" sz="1400" i="1">
                <a:effectLst/>
                <a:ea typeface="Times New Roman" panose="02020603050405020304" pitchFamily="18" charset="0"/>
              </a:rPr>
              <a:t> The Celtic World. Critical Concepts in Historical Studies. Volume IV. Celtic Linguistics</a:t>
            </a:r>
            <a:r>
              <a:rPr lang="en-IE" sz="1400">
                <a:effectLst/>
                <a:ea typeface="Times New Roman" panose="02020603050405020304" pitchFamily="18" charset="0"/>
              </a:rPr>
              <a:t>. London – New York: Routledge, 230–286.</a:t>
            </a:r>
          </a:p>
          <a:p>
            <a:pPr marL="285750" indent="-285750" algn="l">
              <a:buFont typeface="Wingdings" panose="05000000000000000000" pitchFamily="2" charset="2"/>
              <a:buChar char="§"/>
            </a:pPr>
            <a:r>
              <a:rPr lang="en-IE" sz="1400">
                <a:effectLst/>
                <a:ea typeface="Times New Roman" panose="02020603050405020304" pitchFamily="18" charset="0"/>
              </a:rPr>
              <a:t>Isaac, Graham 2004. ‘The Nature and Origins of the Celtic Languages: Atlantic Seaways, Italo-Celtic and Other Paralinguistic Misapprehensions’, </a:t>
            </a:r>
            <a:r>
              <a:rPr lang="en-IE" sz="1400" i="1">
                <a:effectLst/>
                <a:ea typeface="Times New Roman" panose="02020603050405020304" pitchFamily="18" charset="0"/>
              </a:rPr>
              <a:t>Studia Celtica</a:t>
            </a:r>
            <a:r>
              <a:rPr lang="en-IE" sz="1400">
                <a:effectLst/>
                <a:ea typeface="Times New Roman" panose="02020603050405020304" pitchFamily="18" charset="0"/>
              </a:rPr>
              <a:t> 38, 49–58.</a:t>
            </a:r>
          </a:p>
          <a:p>
            <a:pPr marL="285750" indent="-285750" algn="just">
              <a:buFont typeface="Wingdings" panose="05000000000000000000" pitchFamily="2" charset="2"/>
              <a:buChar char="§"/>
            </a:pPr>
            <a:r>
              <a:rPr lang="en-IE" sz="1400">
                <a:effectLst/>
                <a:ea typeface="Times New Roman" panose="02020603050405020304" pitchFamily="18" charset="0"/>
              </a:rPr>
              <a:t>Isaac, Graham 2007. ‘Celtic and Afro-Asiatic’, in: Hildegard L.C. Tristram (ed.), </a:t>
            </a:r>
            <a:r>
              <a:rPr lang="en-IE" sz="1400" i="1">
                <a:effectLst/>
                <a:ea typeface="Times New Roman" panose="02020603050405020304" pitchFamily="18" charset="0"/>
              </a:rPr>
              <a:t>The Celtic Languages in Contact. Papers from the Workshop within the Framework of the XIII Inter­na­tional Congress of Celtic Studies, Bonn, 26–27 July 2007</a:t>
            </a:r>
            <a:r>
              <a:rPr lang="en-IE" sz="1400">
                <a:effectLst/>
                <a:ea typeface="Times New Roman" panose="02020603050405020304" pitchFamily="18" charset="0"/>
              </a:rPr>
              <a:t>. Potsdam University Press, 25–80.</a:t>
            </a:r>
          </a:p>
          <a:p>
            <a:pPr marL="285750" indent="-285750" algn="just">
              <a:buFont typeface="Wingdings" panose="05000000000000000000" pitchFamily="2" charset="2"/>
              <a:buChar char="§"/>
            </a:pPr>
            <a:r>
              <a:rPr lang="en-IE" sz="1400">
                <a:effectLst/>
                <a:ea typeface="Times New Roman" panose="02020603050405020304" pitchFamily="18" charset="0"/>
              </a:rPr>
              <a:t>Kristiansen, Kristian, Guus Kroonen, and Eske Willerslev (eds.) 2023. </a:t>
            </a:r>
            <a:r>
              <a:rPr lang="en-IE" sz="1400" i="1">
                <a:effectLst/>
                <a:ea typeface="Times New Roman" panose="02020603050405020304" pitchFamily="18" charset="0"/>
              </a:rPr>
              <a:t>The Indo-European Puzzle Revisited. Integrating Archaeology, Genetics, and Linguis-tics</a:t>
            </a:r>
            <a:r>
              <a:rPr lang="en-IE" sz="1400">
                <a:effectLst/>
                <a:ea typeface="Times New Roman" panose="02020603050405020304" pitchFamily="18" charset="0"/>
              </a:rPr>
              <a:t>. Cambridge University Press.</a:t>
            </a:r>
          </a:p>
          <a:p>
            <a:pPr marL="285750" indent="-285750" algn="just">
              <a:buFont typeface="Wingdings" panose="05000000000000000000" pitchFamily="2" charset="2"/>
              <a:buChar char="§"/>
            </a:pPr>
            <a:r>
              <a:rPr lang="en-IE" sz="1400">
                <a:effectLst/>
                <a:ea typeface="Times New Roman" panose="02020603050405020304" pitchFamily="18" charset="0"/>
              </a:rPr>
              <a:t>Kroonen, Guus (ed.) 2024. </a:t>
            </a:r>
            <a:r>
              <a:rPr lang="en-IE" sz="1400" i="1">
                <a:effectLst/>
                <a:ea typeface="Times New Roman" panose="02020603050405020304" pitchFamily="18" charset="0"/>
              </a:rPr>
              <a:t>Sub-Indo-European Europe: Problems, Methods, Results</a:t>
            </a:r>
            <a:r>
              <a:rPr lang="en-IE" sz="1400">
                <a:effectLst/>
                <a:ea typeface="Times New Roman" panose="02020603050405020304" pitchFamily="18" charset="0"/>
              </a:rPr>
              <a:t>. Berlin: Mouton de Gruyter.</a:t>
            </a:r>
          </a:p>
          <a:p>
            <a:pPr marL="285750" indent="-285750" algn="just">
              <a:buFont typeface="Wingdings" panose="05000000000000000000" pitchFamily="2" charset="2"/>
              <a:buChar char="§"/>
            </a:pPr>
            <a:r>
              <a:rPr lang="en-IE" sz="1400">
                <a:effectLst/>
                <a:ea typeface="Times New Roman" panose="02020603050405020304" pitchFamily="18" charset="0"/>
              </a:rPr>
              <a:t>Kroonen, Guus 2024. ‘A methodological introduction to sub-Indo-European Europe’, in: Guus Kroonen (ed.), </a:t>
            </a:r>
            <a:r>
              <a:rPr lang="en-IE" sz="1400" i="1">
                <a:effectLst/>
                <a:ea typeface="Times New Roman" panose="02020603050405020304" pitchFamily="18" charset="0"/>
              </a:rPr>
              <a:t>Sub-Indo-European Europe: Problems, Methods, Results</a:t>
            </a:r>
            <a:r>
              <a:rPr lang="en-IE" sz="1400">
                <a:effectLst/>
                <a:ea typeface="Times New Roman" panose="02020603050405020304" pitchFamily="18" charset="0"/>
              </a:rPr>
              <a:t>. Berlin: Mouton de Gruyter, 3–26.</a:t>
            </a:r>
          </a:p>
          <a:p>
            <a:pPr marL="285750" indent="-285750" algn="just">
              <a:buFont typeface="Wingdings" panose="05000000000000000000" pitchFamily="2" charset="2"/>
              <a:buChar char="§"/>
            </a:pPr>
            <a:r>
              <a:rPr lang="en-IE" sz="1400">
                <a:effectLst/>
                <a:ea typeface="Times New Roman" panose="02020603050405020304" pitchFamily="18" charset="0"/>
              </a:rPr>
              <a:t>Lazaridis, Iosif et al. 2013. ‘Ancient human genomes suggest three ancestral populations for present-day Europeans’, </a:t>
            </a:r>
            <a:r>
              <a:rPr lang="en-IE" sz="1400" i="1">
                <a:effectLst/>
                <a:ea typeface="Times New Roman" panose="02020603050405020304" pitchFamily="18" charset="0"/>
              </a:rPr>
              <a:t>Nature </a:t>
            </a:r>
            <a:r>
              <a:rPr lang="en-IE" sz="1400">
                <a:effectLst/>
                <a:ea typeface="Times New Roman" panose="02020603050405020304" pitchFamily="18" charset="0"/>
              </a:rPr>
              <a:t>513, 409–413.</a:t>
            </a:r>
          </a:p>
          <a:p>
            <a:pPr marL="285750" indent="-285750" algn="just">
              <a:buFont typeface="Wingdings" panose="05000000000000000000" pitchFamily="2" charset="2"/>
              <a:buChar char="§"/>
            </a:pPr>
            <a:r>
              <a:rPr lang="en-IE" sz="1400">
                <a:effectLst/>
                <a:ea typeface="Times New Roman" panose="02020603050405020304" pitchFamily="18" charset="0"/>
              </a:rPr>
              <a:t>Mallory, James P. 2013. </a:t>
            </a:r>
            <a:r>
              <a:rPr lang="en-IE" sz="1400" i="1">
                <a:effectLst/>
                <a:ea typeface="Times New Roman" panose="02020603050405020304" pitchFamily="18" charset="0"/>
              </a:rPr>
              <a:t>The Origins of the Irish</a:t>
            </a:r>
            <a:r>
              <a:rPr lang="en-IE" sz="1400">
                <a:effectLst/>
                <a:ea typeface="Times New Roman" panose="02020603050405020304" pitchFamily="18" charset="0"/>
              </a:rPr>
              <a:t>. London – New York: Thames &amp; Hudson.</a:t>
            </a:r>
          </a:p>
          <a:p>
            <a:pPr marL="285750" indent="-285750" algn="just">
              <a:buFont typeface="Wingdings" panose="05000000000000000000" pitchFamily="2" charset="2"/>
              <a:buChar char="§"/>
            </a:pPr>
            <a:r>
              <a:rPr lang="en-IE" sz="1400">
                <a:effectLst/>
                <a:ea typeface="Times New Roman" panose="02020603050405020304" pitchFamily="18" charset="0"/>
              </a:rPr>
              <a:t>Mallory, James P. 2013b. ‘The Indo-Europeanization of Atlantic Europe’, in: John T. Koch, Barry Cunliffe (eds.), </a:t>
            </a:r>
            <a:r>
              <a:rPr lang="en-IE" sz="1400" i="1">
                <a:effectLst/>
                <a:ea typeface="Times New Roman" panose="02020603050405020304" pitchFamily="18" charset="0"/>
              </a:rPr>
              <a:t>Celtic From the West 2. Rethinking the Bronze Age and the Arrival of Indo-European in Atlantic Europe</a:t>
            </a:r>
            <a:r>
              <a:rPr lang="en-IE" sz="1400">
                <a:effectLst/>
                <a:ea typeface="Times New Roman" panose="02020603050405020304" pitchFamily="18" charset="0"/>
              </a:rPr>
              <a:t>, Oxford: Oxbow Books, 17–40. </a:t>
            </a:r>
          </a:p>
          <a:p>
            <a:pPr marL="285750" indent="-285750" algn="just">
              <a:buFont typeface="Wingdings" panose="05000000000000000000" pitchFamily="2" charset="2"/>
              <a:buChar char="§"/>
            </a:pPr>
            <a:r>
              <a:rPr lang="en-IE" sz="1400">
                <a:effectLst/>
                <a:ea typeface="Times New Roman" panose="02020603050405020304" pitchFamily="18" charset="0"/>
              </a:rPr>
              <a:t>Mallory, James P. 2016. ‘Archaeology and Language Shift in Atlantic Europe’, in: John T. Koch, Barry Cunliffe (eds.), </a:t>
            </a:r>
            <a:r>
              <a:rPr lang="en-IE" sz="1400" i="1">
                <a:effectLst/>
                <a:ea typeface="Times New Roman" panose="02020603050405020304" pitchFamily="18" charset="0"/>
              </a:rPr>
              <a:t>Celtic from the West 3. Atlantic Europe in the Metal Ages. Questions of Shared Language</a:t>
            </a:r>
            <a:r>
              <a:rPr lang="en-IE" sz="1400">
                <a:effectLst/>
                <a:ea typeface="Times New Roman" panose="02020603050405020304" pitchFamily="18" charset="0"/>
              </a:rPr>
              <a:t>, Oxford: Oxbow Books, 387–406.</a:t>
            </a:r>
            <a:r>
              <a:rPr lang="en-IE" sz="1400">
                <a:effectLst/>
                <a:highlight>
                  <a:srgbClr val="FFFF00"/>
                </a:highlight>
                <a:ea typeface="Times New Roman" panose="02020603050405020304" pitchFamily="18" charset="0"/>
              </a:rPr>
              <a:t> </a:t>
            </a:r>
            <a:endParaRPr lang="en-IE" sz="1400">
              <a:effectLst/>
              <a:ea typeface="Times New Roman" panose="02020603050405020304" pitchFamily="18" charset="0"/>
            </a:endParaRPr>
          </a:p>
          <a:p>
            <a:pPr marL="285750" indent="-285750" algn="just">
              <a:buFont typeface="Wingdings" panose="05000000000000000000" pitchFamily="2" charset="2"/>
              <a:buChar char="§"/>
            </a:pPr>
            <a:r>
              <a:rPr lang="en-IE" sz="1400">
                <a:effectLst/>
                <a:ea typeface="Times New Roman" panose="02020603050405020304" pitchFamily="18" charset="0"/>
              </a:rPr>
              <a:t>Mallory, James 2023. ‘From the steppe to Ireland: The impact of aDNA research’, in: Kristian Kristiansen, Guus Kroonen, and Eske Willerslev (eds.) 2023. </a:t>
            </a:r>
            <a:r>
              <a:rPr lang="en-IE" sz="1400" i="1">
                <a:effectLst/>
                <a:ea typeface="Times New Roman" panose="02020603050405020304" pitchFamily="18" charset="0"/>
              </a:rPr>
              <a:t>The Indo-European Puzzle Revisited. Integrating Archaeology, Genetics, and Linguistics</a:t>
            </a:r>
            <a:r>
              <a:rPr lang="en-IE" sz="1400">
                <a:effectLst/>
                <a:ea typeface="Times New Roman" panose="02020603050405020304" pitchFamily="18" charset="0"/>
              </a:rPr>
              <a:t>. Cambridge University Press, 129–145.</a:t>
            </a:r>
          </a:p>
        </p:txBody>
      </p:sp>
      <p:pic>
        <p:nvPicPr>
          <p:cNvPr id="3" name="Picture 10">
            <a:extLst>
              <a:ext uri="{FF2B5EF4-FFF2-40B4-BE49-F238E27FC236}">
                <a16:creationId xmlns:a16="http://schemas.microsoft.com/office/drawing/2014/main" id="{C57F9860-8792-0EE1-C906-F07C49F70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567513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2207-8878-0F15-F69C-51A42A65466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1E84F813-4982-7C73-2184-95C3C37AFD04}"/>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	References	</a:t>
            </a:r>
          </a:p>
        </p:txBody>
      </p:sp>
      <p:sp>
        <p:nvSpPr>
          <p:cNvPr id="2" name="TextBox 3">
            <a:extLst>
              <a:ext uri="{FF2B5EF4-FFF2-40B4-BE49-F238E27FC236}">
                <a16:creationId xmlns:a16="http://schemas.microsoft.com/office/drawing/2014/main" id="{127ED286-A1E6-EA15-AF44-61A5221D783D}"/>
              </a:ext>
            </a:extLst>
          </p:cNvPr>
          <p:cNvSpPr txBox="1"/>
          <p:nvPr/>
        </p:nvSpPr>
        <p:spPr>
          <a:xfrm>
            <a:off x="243900" y="646314"/>
            <a:ext cx="11533233" cy="6340197"/>
          </a:xfrm>
          <a:prstGeom prst="rect">
            <a:avLst/>
          </a:prstGeom>
          <a:noFill/>
        </p:spPr>
        <p:txBody>
          <a:bodyPr wrap="square" rtlCol="0">
            <a:spAutoFit/>
          </a:bodyPr>
          <a:lstStyle/>
          <a:p>
            <a:pPr marL="285750" indent="-285750" algn="just">
              <a:buFont typeface="Wingdings" panose="05000000000000000000" pitchFamily="2" charset="2"/>
              <a:buChar char="§"/>
            </a:pPr>
            <a:r>
              <a:rPr lang="en-IE" sz="1400">
                <a:effectLst/>
                <a:ea typeface="Times New Roman" panose="02020603050405020304" pitchFamily="18" charset="0"/>
              </a:rPr>
              <a:t>McColl, Hugh, Eske Willerslev, Guus Kroonen et al. 2025. ‘Tracing the spread of Celtic languages using ancient genomics’, </a:t>
            </a:r>
            <a:r>
              <a:rPr lang="en-IE" sz="1400" i="1">
                <a:effectLst/>
                <a:ea typeface="Times New Roman" panose="02020603050405020304" pitchFamily="18" charset="0"/>
              </a:rPr>
              <a:t>bioRxiv</a:t>
            </a:r>
            <a:r>
              <a:rPr lang="en-IE" sz="1400">
                <a:effectLst/>
                <a:ea typeface="Times New Roman" panose="02020603050405020304" pitchFamily="18" charset="0"/>
              </a:rPr>
              <a:t> prepint 1 March 2025. doi: </a:t>
            </a:r>
            <a:r>
              <a:rPr lang="en-IE" sz="1400">
                <a:effectLst/>
                <a:ea typeface="Times New Roman" panose="02020603050405020304" pitchFamily="18" charset="0"/>
                <a:hlinkClick r:id="rId2"/>
              </a:rPr>
              <a:t>https://doi.org/10.1101/2025.02.28.640770</a:t>
            </a:r>
            <a:r>
              <a:rPr lang="en-IE" sz="1400">
                <a:effectLst/>
                <a:ea typeface="Times New Roman" panose="02020603050405020304" pitchFamily="18" charset="0"/>
              </a:rPr>
              <a:t> </a:t>
            </a:r>
          </a:p>
          <a:p>
            <a:pPr marL="285750" indent="-285750" algn="just">
              <a:buFont typeface="Wingdings" panose="05000000000000000000" pitchFamily="2" charset="2"/>
              <a:buChar char="§"/>
            </a:pPr>
            <a:r>
              <a:rPr lang="en-IE" sz="1400">
                <a:effectLst/>
                <a:ea typeface="Times New Roman" panose="02020603050405020304" pitchFamily="18" charset="0"/>
              </a:rPr>
              <a:t>McLaughlin, T. Rowan 2020. ‘An Archaeology of Ireland for the Information Age’, </a:t>
            </a:r>
            <a:r>
              <a:rPr lang="en-IE" sz="1400" i="1">
                <a:effectLst/>
                <a:ea typeface="Times New Roman" panose="02020603050405020304" pitchFamily="18" charset="0"/>
              </a:rPr>
              <a:t>Emania</a:t>
            </a:r>
            <a:r>
              <a:rPr lang="en-IE" sz="1400">
                <a:effectLst/>
                <a:ea typeface="Times New Roman" panose="02020603050405020304" pitchFamily="18" charset="0"/>
              </a:rPr>
              <a:t> 25, 7–29.</a:t>
            </a:r>
          </a:p>
          <a:p>
            <a:pPr marL="285750" indent="-285750" algn="just">
              <a:buFont typeface="Wingdings" panose="05000000000000000000" pitchFamily="2" charset="2"/>
              <a:buChar char="§"/>
            </a:pPr>
            <a:r>
              <a:rPr lang="en-IE" sz="1400">
                <a:effectLst/>
                <a:ea typeface="Times New Roman" panose="02020603050405020304" pitchFamily="18" charset="0"/>
              </a:rPr>
              <a:t>Moorjani, P. et al. 2011. ‘The history of African gene flow into southern Europeans, Levantines, and Jews’. </a:t>
            </a:r>
            <a:r>
              <a:rPr lang="en-IE" sz="1400" i="1">
                <a:effectLst/>
                <a:ea typeface="Times New Roman" panose="02020603050405020304" pitchFamily="18" charset="0"/>
              </a:rPr>
              <a:t>PLoS Genet</a:t>
            </a:r>
            <a:r>
              <a:rPr lang="en-IE" sz="1400">
                <a:effectLst/>
                <a:ea typeface="Times New Roman" panose="02020603050405020304" pitchFamily="18" charset="0"/>
              </a:rPr>
              <a:t>. 7, e1001373.</a:t>
            </a:r>
          </a:p>
          <a:p>
            <a:pPr marL="285750" indent="-285750" algn="just">
              <a:buFont typeface="Wingdings" panose="05000000000000000000" pitchFamily="2" charset="2"/>
              <a:buChar char="§"/>
            </a:pPr>
            <a:r>
              <a:rPr lang="en-IE" sz="1400">
                <a:effectLst/>
                <a:ea typeface="Times New Roman" panose="02020603050405020304" pitchFamily="18" charset="0"/>
              </a:rPr>
              <a:t>O’Brien, William 2016. ‘Language Shift and Political Context in Bronze Age Ireland: some inplications of hillfort chronology, in: John T. Koch, Barry Cunliffe (eds.), </a:t>
            </a:r>
            <a:r>
              <a:rPr lang="en-IE" sz="1400" i="1">
                <a:effectLst/>
                <a:ea typeface="Times New Roman" panose="02020603050405020304" pitchFamily="18" charset="0"/>
              </a:rPr>
              <a:t>Celtic from the West 3. Atlantic Europe in the Metal Ages. Questions of Shared Language</a:t>
            </a:r>
            <a:r>
              <a:rPr lang="en-IE" sz="1400">
                <a:effectLst/>
                <a:ea typeface="Times New Roman" panose="02020603050405020304" pitchFamily="18" charset="0"/>
              </a:rPr>
              <a:t>, Oxford: Oxbow Books, 219–246.</a:t>
            </a:r>
            <a:endParaRPr lang="en-IE" sz="1400">
              <a:highlight>
                <a:srgbClr val="FFFF00"/>
              </a:highlight>
              <a:ea typeface="Times New Roman" panose="02020603050405020304" pitchFamily="18" charset="0"/>
            </a:endParaRPr>
          </a:p>
          <a:p>
            <a:pPr marL="285750" indent="-285750" algn="just">
              <a:buFont typeface="Wingdings" panose="05000000000000000000" pitchFamily="2" charset="2"/>
              <a:buChar char="§"/>
            </a:pPr>
            <a:r>
              <a:rPr lang="en-IE" sz="1400">
                <a:effectLst/>
                <a:ea typeface="Times New Roman" panose="02020603050405020304" pitchFamily="18" charset="0"/>
              </a:rPr>
              <a:t>Olalde, Iñigo et al. 2018. ‘The Beaker phenomenon and the genomic transformation of northwest Europe’, </a:t>
            </a:r>
            <a:r>
              <a:rPr lang="en-IE" sz="1400" i="1">
                <a:effectLst/>
                <a:ea typeface="Times New Roman" panose="02020603050405020304" pitchFamily="18" charset="0"/>
              </a:rPr>
              <a:t>Nature</a:t>
            </a:r>
            <a:r>
              <a:rPr lang="en-IE" sz="1400">
                <a:effectLst/>
                <a:ea typeface="Times New Roman" panose="02020603050405020304" pitchFamily="18" charset="0"/>
              </a:rPr>
              <a:t> 555, 190–196.</a:t>
            </a:r>
          </a:p>
          <a:p>
            <a:pPr marL="285750" indent="-285750" algn="just">
              <a:buFont typeface="Wingdings" panose="05000000000000000000" pitchFamily="2" charset="2"/>
              <a:buChar char="§"/>
            </a:pPr>
            <a:r>
              <a:rPr lang="en-IE" sz="1400">
                <a:effectLst/>
                <a:ea typeface="Times New Roman" panose="02020603050405020304" pitchFamily="18" charset="0"/>
              </a:rPr>
              <a:t>Olalde, Iñigo et al. 2019. ‘The genomic history of the Iberian Peninsula over the past 8000 years’, </a:t>
            </a:r>
            <a:r>
              <a:rPr lang="en-IE" sz="1400" i="1">
                <a:effectLst/>
                <a:ea typeface="Times New Roman" panose="02020603050405020304" pitchFamily="18" charset="0"/>
              </a:rPr>
              <a:t>Science</a:t>
            </a:r>
            <a:r>
              <a:rPr lang="en-IE" sz="1400">
                <a:effectLst/>
                <a:ea typeface="Times New Roman" panose="02020603050405020304" pitchFamily="18" charset="0"/>
              </a:rPr>
              <a:t> 363, 1230–1234.</a:t>
            </a:r>
          </a:p>
          <a:p>
            <a:pPr marL="285750" indent="-285750" algn="just">
              <a:buFont typeface="Wingdings" panose="05000000000000000000" pitchFamily="2" charset="2"/>
              <a:buChar char="§"/>
            </a:pPr>
            <a:r>
              <a:rPr lang="en-IE" sz="1400">
                <a:effectLst/>
                <a:ea typeface="Times New Roman" panose="02020603050405020304" pitchFamily="18" charset="0"/>
              </a:rPr>
              <a:t>Patterson, Nick et al. 2022. ‘Large-scale migration into Britain during the Middle to Late Bronze Age’, </a:t>
            </a:r>
            <a:r>
              <a:rPr lang="en-IE" sz="1400" i="1">
                <a:effectLst/>
                <a:ea typeface="Times New Roman" panose="02020603050405020304" pitchFamily="18" charset="0"/>
              </a:rPr>
              <a:t>Nature</a:t>
            </a:r>
            <a:r>
              <a:rPr lang="en-IE" sz="1400">
                <a:effectLst/>
                <a:ea typeface="Times New Roman" panose="02020603050405020304" pitchFamily="18" charset="0"/>
              </a:rPr>
              <a:t> 601, 588–594. </a:t>
            </a:r>
          </a:p>
          <a:p>
            <a:pPr marL="285750" indent="-285750" algn="just">
              <a:buFont typeface="Wingdings" panose="05000000000000000000" pitchFamily="2" charset="2"/>
              <a:buChar char="§"/>
            </a:pPr>
            <a:r>
              <a:rPr lang="en-IE" sz="1400">
                <a:effectLst/>
                <a:ea typeface="Times New Roman" panose="02020603050405020304" pitchFamily="18" charset="0"/>
              </a:rPr>
              <a:t>Schrijver, Peter 1997. ‘Animal, vegetable and mineral: some Western European substratum words’, in: Alexander Lubotsky (ed.), </a:t>
            </a:r>
            <a:r>
              <a:rPr lang="en-IE" sz="1400" i="1">
                <a:effectLst/>
                <a:ea typeface="Times New Roman" panose="02020603050405020304" pitchFamily="18" charset="0"/>
              </a:rPr>
              <a:t>Sound Law and Analogy. Papers in Honor of Robert S. P. Beekes on the occasion of his 60</a:t>
            </a:r>
            <a:r>
              <a:rPr lang="en-IE" sz="1400" i="1" baseline="30000">
                <a:effectLst/>
                <a:ea typeface="Times New Roman" panose="02020603050405020304" pitchFamily="18" charset="0"/>
              </a:rPr>
              <a:t>th</a:t>
            </a:r>
            <a:r>
              <a:rPr lang="en-IE" sz="1400" i="1">
                <a:effectLst/>
                <a:ea typeface="Times New Roman" panose="02020603050405020304" pitchFamily="18" charset="0"/>
              </a:rPr>
              <a:t> birthday</a:t>
            </a:r>
            <a:r>
              <a:rPr lang="en-IE" sz="1400">
                <a:effectLst/>
                <a:ea typeface="Times New Roman" panose="02020603050405020304" pitchFamily="18" charset="0"/>
              </a:rPr>
              <a:t>. Amsterdam: Rodopi, 293–316.</a:t>
            </a:r>
          </a:p>
          <a:p>
            <a:pPr marL="285750" indent="-285750" algn="just">
              <a:buFont typeface="Wingdings" panose="05000000000000000000" pitchFamily="2" charset="2"/>
              <a:buChar char="§"/>
            </a:pPr>
            <a:r>
              <a:rPr lang="en-IE" sz="1400">
                <a:effectLst/>
                <a:ea typeface="Times New Roman" panose="02020603050405020304" pitchFamily="18" charset="0"/>
              </a:rPr>
              <a:t>Schrijver, Peter 2000. ‘Varia V. Non-Indo-European surviving in Ireland in the first millenium </a:t>
            </a:r>
            <a:r>
              <a:rPr lang="en-IE" sz="1400" cap="small">
                <a:effectLst/>
                <a:ea typeface="Times New Roman" panose="02020603050405020304" pitchFamily="18" charset="0"/>
              </a:rPr>
              <a:t>a.d</a:t>
            </a:r>
            <a:r>
              <a:rPr lang="en-IE" sz="1400">
                <a:effectLst/>
                <a:ea typeface="Times New Roman" panose="02020603050405020304" pitchFamily="18" charset="0"/>
              </a:rPr>
              <a:t>.’, </a:t>
            </a:r>
            <a:r>
              <a:rPr lang="en-IE" sz="1400" i="1">
                <a:effectLst/>
                <a:ea typeface="Times New Roman" panose="02020603050405020304" pitchFamily="18" charset="0"/>
              </a:rPr>
              <a:t>Ériu</a:t>
            </a:r>
            <a:r>
              <a:rPr lang="en-IE" sz="1400">
                <a:effectLst/>
                <a:ea typeface="Times New Roman" panose="02020603050405020304" pitchFamily="18" charset="0"/>
              </a:rPr>
              <a:t> 51, 195–199.</a:t>
            </a:r>
          </a:p>
          <a:p>
            <a:pPr marL="285750" indent="-285750" algn="just">
              <a:buFont typeface="Wingdings" panose="05000000000000000000" pitchFamily="2" charset="2"/>
              <a:buChar char="§"/>
            </a:pPr>
            <a:r>
              <a:rPr lang="en-IE" sz="1400">
                <a:effectLst/>
                <a:ea typeface="Times New Roman" panose="02020603050405020304" pitchFamily="18" charset="0"/>
              </a:rPr>
              <a:t>Schrijver, Peter 2005. ‘Varia I. More on non-Indo-European surviving in Ireland in the first millen­nium </a:t>
            </a:r>
            <a:r>
              <a:rPr lang="en-IE" sz="1400" cap="small">
                <a:effectLst/>
                <a:ea typeface="Times New Roman" panose="02020603050405020304" pitchFamily="18" charset="0"/>
              </a:rPr>
              <a:t>a.d</a:t>
            </a:r>
            <a:r>
              <a:rPr lang="en-IE" sz="1400">
                <a:effectLst/>
                <a:ea typeface="Times New Roman" panose="02020603050405020304" pitchFamily="18" charset="0"/>
              </a:rPr>
              <a:t>.’, </a:t>
            </a:r>
            <a:r>
              <a:rPr lang="en-IE" sz="1400" i="1">
                <a:effectLst/>
                <a:ea typeface="Times New Roman" panose="02020603050405020304" pitchFamily="18" charset="0"/>
              </a:rPr>
              <a:t>Ériu</a:t>
            </a:r>
            <a:r>
              <a:rPr lang="en-IE" sz="1400">
                <a:effectLst/>
                <a:ea typeface="Times New Roman" panose="02020603050405020304" pitchFamily="18" charset="0"/>
              </a:rPr>
              <a:t> 55, 137–144.</a:t>
            </a:r>
          </a:p>
          <a:p>
            <a:pPr marL="285750" indent="-285750" algn="just">
              <a:buFont typeface="Wingdings" panose="05000000000000000000" pitchFamily="2" charset="2"/>
              <a:buChar char="§"/>
            </a:pPr>
            <a:r>
              <a:rPr lang="en-US" sz="1400">
                <a:effectLst/>
                <a:ea typeface="Times New Roman" panose="02020603050405020304" pitchFamily="18" charset="0"/>
              </a:rPr>
              <a:t>Schrijver, Peter 2014. </a:t>
            </a:r>
            <a:r>
              <a:rPr lang="en-US" sz="1400" i="1">
                <a:effectLst/>
                <a:ea typeface="Times New Roman" panose="02020603050405020304" pitchFamily="18" charset="0"/>
              </a:rPr>
              <a:t>Language Contact and the Origins of the Germanic Languages </a:t>
            </a:r>
            <a:r>
              <a:rPr lang="en-US" sz="1400">
                <a:effectLst/>
                <a:ea typeface="Times New Roman" panose="02020603050405020304" pitchFamily="18" charset="0"/>
              </a:rPr>
              <a:t>[= Routledge Studies in Linguistics 13]. New York – London: Rout-ledge.</a:t>
            </a:r>
          </a:p>
          <a:p>
            <a:pPr marL="285750" indent="-285750" algn="just">
              <a:buFont typeface="Wingdings" panose="05000000000000000000" pitchFamily="2" charset="2"/>
              <a:buChar char="§"/>
            </a:pPr>
            <a:r>
              <a:rPr lang="en-IE" sz="1400">
                <a:effectLst/>
                <a:ea typeface="Times New Roman" panose="02020603050405020304" pitchFamily="18" charset="0"/>
              </a:rPr>
              <a:t>Schrijver, Peter 2018. ‘Talking Neolithic: The Case for Hatto-Minoan and its Relationship to Sumerian’, in: Guus Kroonen, James P. Mallory and Bernard Comrie (eds.), </a:t>
            </a:r>
            <a:r>
              <a:rPr lang="en-IE" sz="1400" i="1">
                <a:effectLst/>
                <a:ea typeface="Times New Roman" panose="02020603050405020304" pitchFamily="18" charset="0"/>
              </a:rPr>
              <a:t>Talking Neo­lithic: Proceedings of the workshop on Indo-European origins held at the Max Planck Institute for Evolutionary Anthropology, Leipzig, December 2–3, 2013</a:t>
            </a:r>
            <a:r>
              <a:rPr lang="en-IE" sz="1400">
                <a:effectLst/>
                <a:ea typeface="Times New Roman" panose="02020603050405020304" pitchFamily="18" charset="0"/>
              </a:rPr>
              <a:t> [= JIES Monograph 65]. Washington, DC: Institute for the Study of Man, 336–374.</a:t>
            </a:r>
          </a:p>
          <a:p>
            <a:pPr marL="285750" indent="-285750" algn="just">
              <a:buFont typeface="Wingdings" panose="05000000000000000000" pitchFamily="2" charset="2"/>
              <a:buChar char="§"/>
            </a:pPr>
            <a:r>
              <a:rPr lang="en-IE" sz="1400">
                <a:effectLst/>
                <a:ea typeface="Times New Roman" panose="02020603050405020304" pitchFamily="18" charset="0"/>
              </a:rPr>
              <a:t>Sims-Williams, Patrick 2020. ‘An Alternative to ‘Celtic from the East’ and ‘Celtic from the West’, </a:t>
            </a:r>
            <a:r>
              <a:rPr lang="en-IE" sz="1400" i="1">
                <a:effectLst/>
                <a:ea typeface="Times New Roman" panose="02020603050405020304" pitchFamily="18" charset="0"/>
              </a:rPr>
              <a:t>Cambridge Archaeological Journal</a:t>
            </a:r>
            <a:r>
              <a:rPr lang="en-IE" sz="1400">
                <a:effectLst/>
                <a:ea typeface="Times New Roman" panose="02020603050405020304" pitchFamily="18" charset="0"/>
              </a:rPr>
              <a:t> 30/3, 511–529.</a:t>
            </a:r>
          </a:p>
          <a:p>
            <a:pPr marL="285750" indent="-285750" algn="just">
              <a:buFont typeface="Wingdings" panose="05000000000000000000" pitchFamily="2" charset="2"/>
              <a:buChar char="§"/>
            </a:pPr>
            <a:r>
              <a:rPr lang="en-IE" sz="1400">
                <a:effectLst/>
                <a:ea typeface="Times New Roman" panose="02020603050405020304" pitchFamily="18" charset="0"/>
              </a:rPr>
              <a:t>Stifter, David 2010. ‘The invisible third: the Basque and Celtic words for ‘swallow’’, </a:t>
            </a:r>
            <a:r>
              <a:rPr lang="en-IE" sz="1400" i="1">
                <a:effectLst/>
                <a:ea typeface="Times New Roman" panose="02020603050405020304" pitchFamily="18" charset="0"/>
              </a:rPr>
              <a:t>Ériu</a:t>
            </a:r>
            <a:r>
              <a:rPr lang="en-IE" sz="1400">
                <a:effectLst/>
                <a:ea typeface="Times New Roman" panose="02020603050405020304" pitchFamily="18" charset="0"/>
              </a:rPr>
              <a:t> 60, 145–157.</a:t>
            </a:r>
          </a:p>
          <a:p>
            <a:pPr marL="285750" indent="-285750" algn="just">
              <a:buFont typeface="Wingdings" panose="05000000000000000000" pitchFamily="2" charset="2"/>
              <a:buChar char="§"/>
            </a:pPr>
            <a:r>
              <a:rPr lang="en-IE" sz="1400">
                <a:effectLst/>
                <a:ea typeface="Times New Roman" panose="02020603050405020304" pitchFamily="18" charset="0"/>
              </a:rPr>
              <a:t>Stifter, David 2023. ‘With the back to the ocean. The Celtic maritime vocabulary’, in: Kris­tian Kristiansen, Guus Kroonen &amp; Eske Willerslev (eds.), </a:t>
            </a:r>
            <a:r>
              <a:rPr lang="en-IE" sz="1400" i="1">
                <a:effectLst/>
                <a:ea typeface="Times New Roman" panose="02020603050405020304" pitchFamily="18" charset="0"/>
              </a:rPr>
              <a:t>When Archaeology Meets Linguistics and Genetics. Towards a new European Prehistory</a:t>
            </a:r>
            <a:r>
              <a:rPr lang="en-IE" sz="1400">
                <a:effectLst/>
                <a:ea typeface="Times New Roman" panose="02020603050405020304" pitchFamily="18" charset="0"/>
              </a:rPr>
              <a:t>. Cambridge University Press, 172-192.</a:t>
            </a:r>
          </a:p>
          <a:p>
            <a:pPr marL="285750" indent="-285750" algn="just">
              <a:buFont typeface="Wingdings" panose="05000000000000000000" pitchFamily="2" charset="2"/>
              <a:buChar char="§"/>
            </a:pPr>
            <a:r>
              <a:rPr lang="en-IE" sz="1400">
                <a:effectLst/>
                <a:ea typeface="Times New Roman" panose="02020603050405020304" pitchFamily="18" charset="0"/>
              </a:rPr>
              <a:t>Stifter, David 2024. ‘Prehistoric layers of loanwords in Old Irish’, in: Guus Kroonen (ed.), </a:t>
            </a:r>
            <a:r>
              <a:rPr lang="en-IE" sz="1400" i="1">
                <a:effectLst/>
                <a:ea typeface="Times New Roman" panose="02020603050405020304" pitchFamily="18" charset="0"/>
              </a:rPr>
              <a:t>Sub-Indo-European Europe. Problems, Methods, Results</a:t>
            </a:r>
            <a:r>
              <a:rPr lang="en-IE" sz="1400">
                <a:effectLst/>
                <a:ea typeface="Times New Roman" panose="02020603050405020304" pitchFamily="18" charset="0"/>
              </a:rPr>
              <a:t>. Berlin: Mouton de Gruyter, 157–202.</a:t>
            </a:r>
          </a:p>
          <a:p>
            <a:pPr marL="285750" indent="-285750" algn="just">
              <a:buFont typeface="Wingdings" panose="05000000000000000000" pitchFamily="2" charset="2"/>
              <a:buChar char="§"/>
            </a:pPr>
            <a:r>
              <a:rPr lang="en-IE" sz="1400">
                <a:effectLst/>
                <a:ea typeface="Times New Roman" panose="02020603050405020304" pitchFamily="18" charset="0"/>
              </a:rPr>
              <a:t>Van Sluis, Paulus, Anders Richardt Jørgensen, Guus Kroonen 2023. ‘European Prehistory between Celtic and Germanic: the Celto-Germanic isoglosses revisited’, in: </a:t>
            </a:r>
            <a:r>
              <a:rPr lang="en-IE" sz="1400">
                <a:ea typeface="Times New Roman" panose="02020603050405020304" pitchFamily="18" charset="0"/>
              </a:rPr>
              <a:t>Kristian Kristiansen, Guus Kroonen, and Eske Willerslev (eds.) 2023. </a:t>
            </a:r>
            <a:r>
              <a:rPr lang="en-IE" sz="1400" i="1">
                <a:ea typeface="Times New Roman" panose="02020603050405020304" pitchFamily="18" charset="0"/>
              </a:rPr>
              <a:t>The Indo-European Puzzle Revisited. Integrating Archaeology, Genetics, and Linguistics</a:t>
            </a:r>
            <a:r>
              <a:rPr lang="en-IE" sz="1400">
                <a:ea typeface="Times New Roman" panose="02020603050405020304" pitchFamily="18" charset="0"/>
              </a:rPr>
              <a:t>. Cambridge University Press, 193-242</a:t>
            </a:r>
            <a:r>
              <a:rPr lang="en-IE" sz="1400">
                <a:effectLst/>
                <a:ea typeface="Times New Roman" panose="02020603050405020304" pitchFamily="18" charset="0"/>
              </a:rPr>
              <a:t>. </a:t>
            </a:r>
          </a:p>
          <a:p>
            <a:pPr marL="285750" indent="-285750" algn="just">
              <a:buFont typeface="Wingdings" panose="05000000000000000000" pitchFamily="2" charset="2"/>
              <a:buChar char="§"/>
            </a:pPr>
            <a:r>
              <a:rPr lang="en-IE" sz="1400">
                <a:effectLst/>
                <a:ea typeface="Times New Roman" panose="02020603050405020304" pitchFamily="18" charset="0"/>
              </a:rPr>
              <a:t>Wagner, Heinrich 1959. </a:t>
            </a:r>
            <a:r>
              <a:rPr lang="en-IE" sz="1400" i="1">
                <a:effectLst/>
                <a:ea typeface="Times New Roman" panose="02020603050405020304" pitchFamily="18" charset="0"/>
              </a:rPr>
              <a:t>Das Verbum in den Sprachen der britischen Inseln. Ein Beitrag zur geographischen Typologie des Verbums</a:t>
            </a:r>
            <a:r>
              <a:rPr lang="en-IE" sz="1400">
                <a:effectLst/>
                <a:ea typeface="Times New Roman" panose="02020603050405020304" pitchFamily="18" charset="0"/>
              </a:rPr>
              <a:t> [= Buchreihe der Zeitschrift für celtische Philologie 1], Tübingen: Niemeyer.</a:t>
            </a:r>
          </a:p>
        </p:txBody>
      </p:sp>
      <p:pic>
        <p:nvPicPr>
          <p:cNvPr id="3" name="Picture 10">
            <a:extLst>
              <a:ext uri="{FF2B5EF4-FFF2-40B4-BE49-F238E27FC236}">
                <a16:creationId xmlns:a16="http://schemas.microsoft.com/office/drawing/2014/main" id="{2CB306CD-CDD1-6E54-49AF-908DF20C7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2211947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8B782F-EB03-0635-7110-C736295CE7F5}"/>
              </a:ext>
            </a:extLst>
          </p:cNvPr>
          <p:cNvPicPr>
            <a:picLocks noChangeAspect="1"/>
          </p:cNvPicPr>
          <p:nvPr/>
        </p:nvPicPr>
        <p:blipFill>
          <a:blip r:embed="rId3"/>
          <a:stretch>
            <a:fillRect/>
          </a:stretch>
        </p:blipFill>
        <p:spPr>
          <a:xfrm>
            <a:off x="0" y="0"/>
            <a:ext cx="12195597" cy="6858000"/>
          </a:xfrm>
          <a:prstGeom prst="rect">
            <a:avLst/>
          </a:prstGeom>
        </p:spPr>
      </p:pic>
      <p:sp>
        <p:nvSpPr>
          <p:cNvPr id="5" name="Fußzeilenplatzhalter 4"/>
          <p:cNvSpPr>
            <a:spLocks noGrp="1"/>
          </p:cNvSpPr>
          <p:nvPr>
            <p:ph type="ftr" sz="quarter" idx="11"/>
          </p:nvPr>
        </p:nvSpPr>
        <p:spPr/>
        <p:txBody>
          <a:bodyPr/>
          <a:lstStyle/>
          <a:p>
            <a:endParaRPr lang="en-IE"/>
          </a:p>
        </p:txBody>
      </p:sp>
      <p:sp>
        <p:nvSpPr>
          <p:cNvPr id="6" name="Foliennummernplatzhalter 5"/>
          <p:cNvSpPr>
            <a:spLocks noGrp="1"/>
          </p:cNvSpPr>
          <p:nvPr>
            <p:ph type="sldNum" sz="quarter" idx="12"/>
          </p:nvPr>
        </p:nvSpPr>
        <p:spPr>
          <a:xfrm>
            <a:off x="8923339" y="6233809"/>
            <a:ext cx="2743200" cy="365125"/>
          </a:xfrm>
        </p:spPr>
        <p:txBody>
          <a:bodyPr/>
          <a:lstStyle/>
          <a:p>
            <a:fld id="{317D0C5B-6CB5-4A26-A7A8-230085838A7D}" type="slidenum">
              <a:rPr lang="en-IE" smtClean="0"/>
              <a:pPr/>
              <a:t>35</a:t>
            </a:fld>
            <a:endParaRPr lang="en-IE"/>
          </a:p>
        </p:txBody>
      </p:sp>
      <p:sp>
        <p:nvSpPr>
          <p:cNvPr id="8" name="Rechteck: abgerundete Ecken 7">
            <a:extLst>
              <a:ext uri="{FF2B5EF4-FFF2-40B4-BE49-F238E27FC236}">
                <a16:creationId xmlns:a16="http://schemas.microsoft.com/office/drawing/2014/main" id="{7096C48D-5F88-5E5E-6AC4-1C997CF29AF0}"/>
              </a:ext>
            </a:extLst>
          </p:cNvPr>
          <p:cNvSpPr/>
          <p:nvPr/>
        </p:nvSpPr>
        <p:spPr>
          <a:xfrm>
            <a:off x="8789171" y="4254396"/>
            <a:ext cx="3203228" cy="23455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feld 1">
            <a:extLst>
              <a:ext uri="{FF2B5EF4-FFF2-40B4-BE49-F238E27FC236}">
                <a16:creationId xmlns:a16="http://schemas.microsoft.com/office/drawing/2014/main" id="{D36F41FE-45D5-488A-935C-F08206B66ADE}"/>
              </a:ext>
            </a:extLst>
          </p:cNvPr>
          <p:cNvSpPr txBox="1"/>
          <p:nvPr/>
        </p:nvSpPr>
        <p:spPr>
          <a:xfrm>
            <a:off x="8923339" y="4478070"/>
            <a:ext cx="3069060" cy="1588127"/>
          </a:xfrm>
          <a:prstGeom prst="rect">
            <a:avLst/>
          </a:prstGeom>
          <a:noFill/>
        </p:spPr>
        <p:txBody>
          <a:bodyPr wrap="square" rtlCol="0">
            <a:spAutoFit/>
          </a:bodyPr>
          <a:lstStyle/>
          <a:p>
            <a:pPr algn="l">
              <a:lnSpc>
                <a:spcPct val="90000"/>
              </a:lnSpc>
            </a:pPr>
            <a:r>
              <a:rPr lang="en-IE" sz="1800">
                <a:solidFill>
                  <a:schemeClr val="bg1">
                    <a:lumMod val="50000"/>
                  </a:schemeClr>
                </a:solidFill>
              </a:rPr>
              <a:t>Prof. David Stifter MRIA</a:t>
            </a:r>
          </a:p>
          <a:p>
            <a:pPr algn="l">
              <a:lnSpc>
                <a:spcPct val="90000"/>
              </a:lnSpc>
            </a:pPr>
            <a:br>
              <a:rPr lang="en-IE" sz="1800">
                <a:solidFill>
                  <a:schemeClr val="bg1">
                    <a:lumMod val="50000"/>
                  </a:schemeClr>
                </a:solidFill>
              </a:rPr>
            </a:br>
            <a:r>
              <a:rPr lang="en-IE" sz="1800">
                <a:solidFill>
                  <a:schemeClr val="bg1">
                    <a:lumMod val="50000"/>
                  </a:schemeClr>
                </a:solidFill>
              </a:rPr>
              <a:t>Dept. of Early Irish</a:t>
            </a:r>
          </a:p>
          <a:p>
            <a:pPr algn="l">
              <a:lnSpc>
                <a:spcPct val="90000"/>
              </a:lnSpc>
            </a:pPr>
            <a:r>
              <a:rPr lang="en-IE" sz="1800">
                <a:solidFill>
                  <a:schemeClr val="bg1">
                    <a:lumMod val="50000"/>
                  </a:schemeClr>
                </a:solidFill>
              </a:rPr>
              <a:t>School of Celtic Studies</a:t>
            </a:r>
          </a:p>
          <a:p>
            <a:pPr>
              <a:lnSpc>
                <a:spcPct val="90000"/>
              </a:lnSpc>
            </a:pPr>
            <a:r>
              <a:rPr lang="en-IE">
                <a:solidFill>
                  <a:schemeClr val="bg1">
                    <a:lumMod val="50000"/>
                  </a:schemeClr>
                </a:solidFill>
              </a:rPr>
              <a:t>Maynooth </a:t>
            </a:r>
            <a:r>
              <a:rPr lang="en-IE" sz="1800">
                <a:solidFill>
                  <a:schemeClr val="bg1">
                    <a:lumMod val="50000"/>
                  </a:schemeClr>
                </a:solidFill>
              </a:rPr>
              <a:t>University</a:t>
            </a:r>
          </a:p>
          <a:p>
            <a:pPr algn="l">
              <a:lnSpc>
                <a:spcPct val="90000"/>
              </a:lnSpc>
            </a:pPr>
            <a:endParaRPr lang="en-IE" sz="1800"/>
          </a:p>
        </p:txBody>
      </p:sp>
      <p:sp>
        <p:nvSpPr>
          <p:cNvPr id="3" name="Textfeld 2">
            <a:extLst>
              <a:ext uri="{FF2B5EF4-FFF2-40B4-BE49-F238E27FC236}">
                <a16:creationId xmlns:a16="http://schemas.microsoft.com/office/drawing/2014/main" id="{91ABF32B-CA81-0513-1303-BFE6C14C0AD5}"/>
              </a:ext>
            </a:extLst>
          </p:cNvPr>
          <p:cNvSpPr txBox="1"/>
          <p:nvPr/>
        </p:nvSpPr>
        <p:spPr>
          <a:xfrm>
            <a:off x="8941442" y="5807987"/>
            <a:ext cx="3069060" cy="723275"/>
          </a:xfrm>
          <a:prstGeom prst="rect">
            <a:avLst/>
          </a:prstGeom>
          <a:noFill/>
        </p:spPr>
        <p:txBody>
          <a:bodyPr wrap="square" rtlCol="0">
            <a:spAutoFit/>
          </a:bodyPr>
          <a:lstStyle/>
          <a:p>
            <a:pPr algn="l">
              <a:spcAft>
                <a:spcPts val="600"/>
              </a:spcAft>
            </a:pPr>
            <a:r>
              <a:rPr lang="en-IE">
                <a:hlinkClick r:id="rId4"/>
              </a:rPr>
              <a:t>david.stifter@mu.ie</a:t>
            </a:r>
            <a:endParaRPr lang="en-IE"/>
          </a:p>
          <a:p>
            <a:pPr algn="l"/>
            <a:r>
              <a:rPr lang="en-IE">
                <a:solidFill>
                  <a:schemeClr val="bg1">
                    <a:lumMod val="50000"/>
                  </a:schemeClr>
                </a:solidFill>
              </a:rPr>
              <a:t>      @davidstifter.bsky.social</a:t>
            </a:r>
          </a:p>
        </p:txBody>
      </p:sp>
      <p:sp>
        <p:nvSpPr>
          <p:cNvPr id="12" name="TextBox 3">
            <a:extLst>
              <a:ext uri="{FF2B5EF4-FFF2-40B4-BE49-F238E27FC236}">
                <a16:creationId xmlns:a16="http://schemas.microsoft.com/office/drawing/2014/main" id="{5C21C02B-C01A-1340-DA86-07FCE966F9D9}"/>
              </a:ext>
            </a:extLst>
          </p:cNvPr>
          <p:cNvSpPr txBox="1"/>
          <p:nvPr/>
        </p:nvSpPr>
        <p:spPr>
          <a:xfrm>
            <a:off x="2180249" y="6136700"/>
            <a:ext cx="4264044" cy="584775"/>
          </a:xfrm>
          <a:prstGeom prst="rect">
            <a:avLst/>
          </a:prstGeom>
          <a:solidFill>
            <a:schemeClr val="bg1">
              <a:lumMod val="75000"/>
            </a:schemeClr>
          </a:solidFill>
          <a:ln>
            <a:solidFill>
              <a:schemeClr val="accent1">
                <a:shade val="50000"/>
              </a:schemeClr>
            </a:solidFill>
          </a:ln>
        </p:spPr>
        <p:txBody>
          <a:bodyPr wrap="square" rtlCol="0">
            <a:spAutoFit/>
          </a:bodyPr>
          <a:lstStyle/>
          <a:p>
            <a:r>
              <a:rPr lang="en-US" sz="1600" b="1">
                <a:solidFill>
                  <a:schemeClr val="bg1">
                    <a:lumMod val="50000"/>
                  </a:schemeClr>
                </a:solidFill>
              </a:rPr>
              <a:t>Population growth</a:t>
            </a:r>
          </a:p>
          <a:p>
            <a:r>
              <a:rPr lang="en-US" sz="1600" b="0" i="1">
                <a:solidFill>
                  <a:schemeClr val="bg1">
                    <a:lumMod val="50000"/>
                  </a:schemeClr>
                </a:solidFill>
                <a:effectLst/>
                <a:latin typeface="normal"/>
              </a:rPr>
              <a:t>The Táin. Army massing</a:t>
            </a:r>
            <a:r>
              <a:rPr lang="en-US" sz="1600" b="0" i="0">
                <a:solidFill>
                  <a:schemeClr val="bg1">
                    <a:lumMod val="50000"/>
                  </a:schemeClr>
                </a:solidFill>
                <a:effectLst/>
                <a:latin typeface="normal"/>
              </a:rPr>
              <a:t>, Louis le Brocquy (1969)</a:t>
            </a:r>
            <a:endParaRPr lang="en-IE" sz="1600">
              <a:solidFill>
                <a:schemeClr val="bg1">
                  <a:lumMod val="50000"/>
                </a:schemeClr>
              </a:solidFill>
            </a:endParaRPr>
          </a:p>
        </p:txBody>
      </p:sp>
      <p:sp>
        <p:nvSpPr>
          <p:cNvPr id="13" name="Rechteck: abgerundete Ecken 12">
            <a:extLst>
              <a:ext uri="{FF2B5EF4-FFF2-40B4-BE49-F238E27FC236}">
                <a16:creationId xmlns:a16="http://schemas.microsoft.com/office/drawing/2014/main" id="{771C064E-AD47-5FF4-AD72-025BE21C51EB}"/>
              </a:ext>
            </a:extLst>
          </p:cNvPr>
          <p:cNvSpPr/>
          <p:nvPr/>
        </p:nvSpPr>
        <p:spPr>
          <a:xfrm>
            <a:off x="4140162" y="783463"/>
            <a:ext cx="3911675" cy="27585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a:solidFill>
                  <a:schemeClr val="tx1"/>
                </a:solidFill>
                <a:latin typeface="+mn-lt"/>
              </a:rPr>
              <a:t>Ad·tlochur</a:t>
            </a:r>
            <a:br>
              <a:rPr lang="en-IE" sz="4000">
                <a:solidFill>
                  <a:schemeClr val="tx1"/>
                </a:solidFill>
                <a:latin typeface="+mn-lt"/>
              </a:rPr>
            </a:br>
            <a:r>
              <a:rPr lang="en-IE" sz="4000">
                <a:solidFill>
                  <a:schemeClr val="tx1"/>
                </a:solidFill>
                <a:latin typeface="+mn-lt"/>
              </a:rPr>
              <a:t>indithim dúib!</a:t>
            </a:r>
            <a:br>
              <a:rPr lang="en-IE" sz="4400">
                <a:solidFill>
                  <a:schemeClr val="tx1"/>
                </a:solidFill>
                <a:latin typeface="+mn-lt"/>
              </a:rPr>
            </a:br>
            <a:endParaRPr lang="en-IE" sz="1600">
              <a:solidFill>
                <a:schemeClr val="tx1"/>
              </a:solidFill>
              <a:latin typeface="+mn-lt"/>
            </a:endParaRPr>
          </a:p>
          <a:p>
            <a:pPr algn="ctr"/>
            <a:r>
              <a:rPr lang="en-IE" sz="2800" b="1">
                <a:solidFill>
                  <a:schemeClr val="tx1"/>
                </a:solidFill>
              </a:rPr>
              <a:t>Thank you very much </a:t>
            </a:r>
            <a:br>
              <a:rPr lang="en-IE" sz="2800" b="1">
                <a:solidFill>
                  <a:schemeClr val="tx1"/>
                </a:solidFill>
              </a:rPr>
            </a:br>
            <a:r>
              <a:rPr lang="en-IE" sz="2800" b="1">
                <a:solidFill>
                  <a:schemeClr val="tx1"/>
                </a:solidFill>
              </a:rPr>
              <a:t>for your attention</a:t>
            </a:r>
            <a:endParaRPr lang="en-IE">
              <a:solidFill>
                <a:schemeClr val="tx1"/>
              </a:solidFill>
            </a:endParaRPr>
          </a:p>
        </p:txBody>
      </p:sp>
      <p:pic>
        <p:nvPicPr>
          <p:cNvPr id="1026" name="Picture 2">
            <a:extLst>
              <a:ext uri="{FF2B5EF4-FFF2-40B4-BE49-F238E27FC236}">
                <a16:creationId xmlns:a16="http://schemas.microsoft.com/office/drawing/2014/main" id="{78098015-7E52-7474-6769-52EF723A36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6838" y="6242560"/>
            <a:ext cx="215618" cy="215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Models of language spread	</a:t>
            </a:r>
          </a:p>
        </p:txBody>
      </p:sp>
      <p:pic>
        <p:nvPicPr>
          <p:cNvPr id="13" name="Picture 10">
            <a:extLst>
              <a:ext uri="{FF2B5EF4-FFF2-40B4-BE49-F238E27FC236}">
                <a16:creationId xmlns:a16="http://schemas.microsoft.com/office/drawing/2014/main" id="{84CB4E32-3256-436F-B201-1D9F1ACAD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B2BFD917-3BA0-3712-C4E4-90619ABAD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179" y="1998963"/>
            <a:ext cx="2222925" cy="1724486"/>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7B6BB700-99BD-2491-B531-7AD48E65F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8831" y="1923805"/>
            <a:ext cx="2421905" cy="1729141"/>
          </a:xfrm>
          <a:prstGeom prst="rect">
            <a:avLst/>
          </a:prstGeom>
        </p:spPr>
      </p:pic>
      <p:sp>
        <p:nvSpPr>
          <p:cNvPr id="2" name="Ellipse 1">
            <a:extLst>
              <a:ext uri="{FF2B5EF4-FFF2-40B4-BE49-F238E27FC236}">
                <a16:creationId xmlns:a16="http://schemas.microsoft.com/office/drawing/2014/main" id="{8A0A4970-9CC8-0599-0B05-41AFEFCB3354}"/>
              </a:ext>
            </a:extLst>
          </p:cNvPr>
          <p:cNvSpPr/>
          <p:nvPr/>
        </p:nvSpPr>
        <p:spPr>
          <a:xfrm>
            <a:off x="3141133" y="1348376"/>
            <a:ext cx="2880000" cy="28800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t>Linguistics</a:t>
            </a:r>
            <a:endParaRPr lang="en-IE"/>
          </a:p>
        </p:txBody>
      </p:sp>
      <p:sp>
        <p:nvSpPr>
          <p:cNvPr id="7" name="Ellipse 6">
            <a:extLst>
              <a:ext uri="{FF2B5EF4-FFF2-40B4-BE49-F238E27FC236}">
                <a16:creationId xmlns:a16="http://schemas.microsoft.com/office/drawing/2014/main" id="{59111611-9C51-9AAE-5120-8385342D1508}"/>
              </a:ext>
            </a:extLst>
          </p:cNvPr>
          <p:cNvSpPr/>
          <p:nvPr/>
        </p:nvSpPr>
        <p:spPr>
          <a:xfrm>
            <a:off x="5533565" y="1348376"/>
            <a:ext cx="2880000" cy="2880000"/>
          </a:xfrm>
          <a:prstGeom prst="ellipse">
            <a:avLst/>
          </a:prstGeom>
          <a:solidFill>
            <a:schemeClr val="accent5">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2800"/>
              <a:t>Archaeology</a:t>
            </a:r>
            <a:endParaRPr lang="en-IE"/>
          </a:p>
        </p:txBody>
      </p:sp>
      <p:sp>
        <p:nvSpPr>
          <p:cNvPr id="11" name="TextBox 3">
            <a:extLst>
              <a:ext uri="{FF2B5EF4-FFF2-40B4-BE49-F238E27FC236}">
                <a16:creationId xmlns:a16="http://schemas.microsoft.com/office/drawing/2014/main" id="{866400DF-D3F8-F02B-9B46-B8DC7CE81AF0}"/>
              </a:ext>
            </a:extLst>
          </p:cNvPr>
          <p:cNvSpPr txBox="1"/>
          <p:nvPr/>
        </p:nvSpPr>
        <p:spPr>
          <a:xfrm>
            <a:off x="7795022" y="4251067"/>
            <a:ext cx="3939858" cy="584775"/>
          </a:xfrm>
          <a:prstGeom prst="rect">
            <a:avLst/>
          </a:prstGeom>
          <a:solidFill>
            <a:schemeClr val="bg1">
              <a:lumMod val="75000"/>
            </a:schemeClr>
          </a:solidFill>
          <a:ln>
            <a:solidFill>
              <a:schemeClr val="accent1">
                <a:shade val="50000"/>
              </a:schemeClr>
            </a:solidFill>
          </a:ln>
        </p:spPr>
        <p:txBody>
          <a:bodyPr wrap="square" rtlCol="0">
            <a:spAutoFit/>
          </a:bodyPr>
          <a:lstStyle/>
          <a:p>
            <a:r>
              <a:rPr lang="de-AT" sz="1600" b="1">
                <a:solidFill>
                  <a:schemeClr val="bg1">
                    <a:lumMod val="50000"/>
                  </a:schemeClr>
                </a:solidFill>
              </a:rPr>
              <a:t>Uneasy bedfellows</a:t>
            </a:r>
            <a:endParaRPr lang="pt-BR" sz="1600">
              <a:solidFill>
                <a:schemeClr val="bg1">
                  <a:lumMod val="50000"/>
                </a:schemeClr>
              </a:solidFill>
            </a:endParaRPr>
          </a:p>
          <a:p>
            <a:r>
              <a:rPr lang="en-US" sz="1600" b="0" i="1">
                <a:solidFill>
                  <a:schemeClr val="bg1">
                    <a:lumMod val="50000"/>
                  </a:schemeClr>
                </a:solidFill>
                <a:effectLst/>
                <a:latin typeface="normal"/>
              </a:rPr>
              <a:t>The Táin. Pillow talk</a:t>
            </a:r>
            <a:r>
              <a:rPr lang="en-US" sz="1600" b="0" i="0">
                <a:solidFill>
                  <a:schemeClr val="bg1">
                    <a:lumMod val="50000"/>
                  </a:schemeClr>
                </a:solidFill>
                <a:effectLst/>
                <a:latin typeface="normal"/>
              </a:rPr>
              <a:t>, Louis le Brocquy (1969)</a:t>
            </a:r>
            <a:endParaRPr lang="en-IE" sz="1600">
              <a:solidFill>
                <a:schemeClr val="bg1">
                  <a:lumMod val="50000"/>
                </a:schemeClr>
              </a:solidFill>
            </a:endParaRPr>
          </a:p>
        </p:txBody>
      </p:sp>
    </p:spTree>
    <p:extLst>
      <p:ext uri="{BB962C8B-B14F-4D97-AF65-F5344CB8AC3E}">
        <p14:creationId xmlns:p14="http://schemas.microsoft.com/office/powerpoint/2010/main" val="272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0833E-6 3.7037E-7 L -0.06758 -0.00347 " pathEditMode="relative" rAng="0" ptsTypes="AA">
                                      <p:cBhvr>
                                        <p:cTn id="14" dur="2000" fill="hold"/>
                                        <p:tgtEl>
                                          <p:spTgt spid="5"/>
                                        </p:tgtEl>
                                        <p:attrNameLst>
                                          <p:attrName>ppt_x</p:attrName>
                                          <p:attrName>ppt_y</p:attrName>
                                        </p:attrNameLst>
                                      </p:cBhvr>
                                      <p:rCtr x="-3385" y="-185"/>
                                    </p:animMotion>
                                  </p:childTnLst>
                                </p:cTn>
                              </p:par>
                              <p:par>
                                <p:cTn id="15" presetID="42" presetClass="path" presetSubtype="0" accel="50000" decel="50000" fill="hold" grpId="0" nodeType="withEffect">
                                  <p:stCondLst>
                                    <p:cond delay="0"/>
                                  </p:stCondLst>
                                  <p:childTnLst>
                                    <p:animMotion origin="layout" path="M -1.25E-6 -1.48148E-6 L -0.06667 -0.00278 " pathEditMode="relative" rAng="0" ptsTypes="AA">
                                      <p:cBhvr>
                                        <p:cTn id="16" dur="2000" fill="hold"/>
                                        <p:tgtEl>
                                          <p:spTgt spid="2"/>
                                        </p:tgtEl>
                                        <p:attrNameLst>
                                          <p:attrName>ppt_x</p:attrName>
                                          <p:attrName>ppt_y</p:attrName>
                                        </p:attrNameLst>
                                      </p:cBhvr>
                                      <p:rCtr x="-3333" y="-139"/>
                                    </p:animMotion>
                                  </p:childTnLst>
                                </p:cTn>
                              </p:par>
                              <p:par>
                                <p:cTn id="17" presetID="42" presetClass="path" presetSubtype="0" accel="50000" decel="50000" fill="hold" nodeType="withEffect">
                                  <p:stCondLst>
                                    <p:cond delay="0"/>
                                  </p:stCondLst>
                                  <p:childTnLst>
                                    <p:animMotion origin="layout" path="M 3.54167E-6 -1.48148E-6 L 0.09935 0.00463 " pathEditMode="relative" rAng="0" ptsTypes="AA">
                                      <p:cBhvr>
                                        <p:cTn id="18" dur="2000" fill="hold"/>
                                        <p:tgtEl>
                                          <p:spTgt spid="10"/>
                                        </p:tgtEl>
                                        <p:attrNameLst>
                                          <p:attrName>ppt_x</p:attrName>
                                          <p:attrName>ppt_y</p:attrName>
                                        </p:attrNameLst>
                                      </p:cBhvr>
                                      <p:rCtr x="4961" y="231"/>
                                    </p:animMotion>
                                  </p:childTnLst>
                                </p:cTn>
                              </p:par>
                              <p:par>
                                <p:cTn id="19" presetID="42" presetClass="path" presetSubtype="0" accel="50000" decel="50000" fill="hold" grpId="0" nodeType="withEffect">
                                  <p:stCondLst>
                                    <p:cond delay="0"/>
                                  </p:stCondLst>
                                  <p:childTnLst>
                                    <p:animMotion origin="layout" path="M 4.79167E-6 -1.48148E-6 L 0.10091 0.00232 " pathEditMode="relative" rAng="0" ptsTypes="AA">
                                      <p:cBhvr>
                                        <p:cTn id="20" dur="2000" fill="hold"/>
                                        <p:tgtEl>
                                          <p:spTgt spid="7"/>
                                        </p:tgtEl>
                                        <p:attrNameLst>
                                          <p:attrName>ppt_x</p:attrName>
                                          <p:attrName>ppt_y</p:attrName>
                                        </p:attrNameLst>
                                      </p:cBhvr>
                                      <p:rCtr x="50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8A0A4970-9CC8-0599-0B05-41AFEFCB3354}"/>
              </a:ext>
            </a:extLst>
          </p:cNvPr>
          <p:cNvSpPr/>
          <p:nvPr/>
        </p:nvSpPr>
        <p:spPr>
          <a:xfrm>
            <a:off x="3141133" y="1348376"/>
            <a:ext cx="2880000" cy="28800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t>Linguistics</a:t>
            </a:r>
            <a:endParaRPr lang="en-IE"/>
          </a:p>
        </p:txBody>
      </p:sp>
      <p:sp>
        <p:nvSpPr>
          <p:cNvPr id="7" name="Ellipse 6">
            <a:extLst>
              <a:ext uri="{FF2B5EF4-FFF2-40B4-BE49-F238E27FC236}">
                <a16:creationId xmlns:a16="http://schemas.microsoft.com/office/drawing/2014/main" id="{59111611-9C51-9AAE-5120-8385342D1508}"/>
              </a:ext>
            </a:extLst>
          </p:cNvPr>
          <p:cNvSpPr/>
          <p:nvPr/>
        </p:nvSpPr>
        <p:spPr>
          <a:xfrm>
            <a:off x="5533565" y="1348376"/>
            <a:ext cx="2880000" cy="2880000"/>
          </a:xfrm>
          <a:prstGeom prst="ellipse">
            <a:avLst/>
          </a:prstGeom>
          <a:solidFill>
            <a:schemeClr val="accent5">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2800"/>
              <a:t>Archaeology</a:t>
            </a:r>
            <a:endParaRPr lang="en-IE"/>
          </a:p>
        </p:txBody>
      </p:sp>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Towards models of language spread	</a:t>
            </a:r>
          </a:p>
        </p:txBody>
      </p:sp>
      <p:sp>
        <p:nvSpPr>
          <p:cNvPr id="8" name="Ellipse 7">
            <a:extLst>
              <a:ext uri="{FF2B5EF4-FFF2-40B4-BE49-F238E27FC236}">
                <a16:creationId xmlns:a16="http://schemas.microsoft.com/office/drawing/2014/main" id="{1D6B13D0-1728-B760-C5B8-62B94EB647D3}"/>
              </a:ext>
            </a:extLst>
          </p:cNvPr>
          <p:cNvSpPr/>
          <p:nvPr/>
        </p:nvSpPr>
        <p:spPr>
          <a:xfrm>
            <a:off x="4337349" y="3125885"/>
            <a:ext cx="2880000" cy="2880000"/>
          </a:xfrm>
          <a:prstGeom prst="ellipse">
            <a:avLst/>
          </a:prstGeom>
          <a:solidFill>
            <a:srgbClr val="FF0000">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IE" sz="2800"/>
              <a:t>Genetics</a:t>
            </a:r>
            <a:endParaRPr lang="en-IE"/>
          </a:p>
        </p:txBody>
      </p:sp>
      <p:sp>
        <p:nvSpPr>
          <p:cNvPr id="4" name="Rounded Rectangle 4">
            <a:extLst>
              <a:ext uri="{FF2B5EF4-FFF2-40B4-BE49-F238E27FC236}">
                <a16:creationId xmlns:a16="http://schemas.microsoft.com/office/drawing/2014/main" id="{50DB081F-0E11-BD81-C1F5-D5A144B82D0C}"/>
              </a:ext>
            </a:extLst>
          </p:cNvPr>
          <p:cNvSpPr/>
          <p:nvPr/>
        </p:nvSpPr>
        <p:spPr>
          <a:xfrm>
            <a:off x="7430765" y="4625788"/>
            <a:ext cx="4617800" cy="2094609"/>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de-AT">
                <a:solidFill>
                  <a:srgbClr val="787878"/>
                </a:solidFill>
              </a:rPr>
              <a:t>Genetic data:</a:t>
            </a:r>
            <a:endParaRPr lang="en-US">
              <a:solidFill>
                <a:srgbClr val="787878"/>
              </a:solidFill>
            </a:endParaRPr>
          </a:p>
          <a:p>
            <a:pPr marL="285750" indent="-285750">
              <a:spcAft>
                <a:spcPts val="600"/>
              </a:spcAft>
              <a:buFont typeface="Wingdings" panose="05000000000000000000" pitchFamily="2" charset="2"/>
              <a:buChar char="§"/>
            </a:pPr>
            <a:r>
              <a:rPr lang="en-US">
                <a:solidFill>
                  <a:schemeClr val="tx1"/>
                </a:solidFill>
              </a:rPr>
              <a:t>aDNA data in Indo-European linguistics since 2015</a:t>
            </a:r>
          </a:p>
          <a:p>
            <a:pPr marL="285750" indent="-285750">
              <a:spcAft>
                <a:spcPts val="600"/>
              </a:spcAft>
              <a:buFont typeface="Wingdings" panose="05000000000000000000" pitchFamily="2" charset="2"/>
              <a:buChar char="§"/>
            </a:pPr>
            <a:r>
              <a:rPr lang="en-US">
                <a:solidFill>
                  <a:schemeClr val="tx1"/>
                </a:solidFill>
              </a:rPr>
              <a:t>supports (verifies) or disproves (falsifies) previous hypotheses</a:t>
            </a:r>
          </a:p>
        </p:txBody>
      </p:sp>
      <p:pic>
        <p:nvPicPr>
          <p:cNvPr id="5" name="Picture 10">
            <a:extLst>
              <a:ext uri="{FF2B5EF4-FFF2-40B4-BE49-F238E27FC236}">
                <a16:creationId xmlns:a16="http://schemas.microsoft.com/office/drawing/2014/main" id="{9D8FB8CD-CF88-4A93-43E4-4B3FF5D13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9" name="Grafik 8" descr="DNA mit einfarbiger Füllung">
            <a:extLst>
              <a:ext uri="{FF2B5EF4-FFF2-40B4-BE49-F238E27FC236}">
                <a16:creationId xmlns:a16="http://schemas.microsoft.com/office/drawing/2014/main" id="{E250B2C5-737D-674E-F0EC-B34D0217B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737" y="4943192"/>
            <a:ext cx="770152" cy="770152"/>
          </a:xfrm>
          <a:prstGeom prst="rect">
            <a:avLst/>
          </a:prstGeom>
        </p:spPr>
      </p:pic>
      <p:pic>
        <p:nvPicPr>
          <p:cNvPr id="11" name="Grafik 10" descr="Eimer und Schaufel mit einfarbiger Füllung">
            <a:extLst>
              <a:ext uri="{FF2B5EF4-FFF2-40B4-BE49-F238E27FC236}">
                <a16:creationId xmlns:a16="http://schemas.microsoft.com/office/drawing/2014/main" id="{2093EBA3-6FC8-C58B-5DDC-3CA5D3B55B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6365" y="1586620"/>
            <a:ext cx="914400" cy="914400"/>
          </a:xfrm>
          <a:prstGeom prst="rect">
            <a:avLst/>
          </a:prstGeom>
        </p:spPr>
      </p:pic>
      <p:pic>
        <p:nvPicPr>
          <p:cNvPr id="14" name="Grafik 13" descr="Chat mit einfarbiger Füllung">
            <a:extLst>
              <a:ext uri="{FF2B5EF4-FFF2-40B4-BE49-F238E27FC236}">
                <a16:creationId xmlns:a16="http://schemas.microsoft.com/office/drawing/2014/main" id="{32D63BBC-8981-3FA9-5597-2B4B0F4CF4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3933" y="1586620"/>
            <a:ext cx="914400" cy="914400"/>
          </a:xfrm>
          <a:prstGeom prst="rect">
            <a:avLst/>
          </a:prstGeom>
        </p:spPr>
      </p:pic>
    </p:spTree>
    <p:extLst>
      <p:ext uri="{BB962C8B-B14F-4D97-AF65-F5344CB8AC3E}">
        <p14:creationId xmlns:p14="http://schemas.microsoft.com/office/powerpoint/2010/main" val="48194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861" y="3429000"/>
            <a:ext cx="9288233" cy="2048766"/>
          </a:xfrm>
          <a:prstGeom prst="rect">
            <a:avLst/>
          </a:prstGeom>
          <a:noFill/>
        </p:spPr>
        <p:txBody>
          <a:bodyPr wrap="square" rtlCol="0">
            <a:spAutoFit/>
          </a:bodyPr>
          <a:lstStyle/>
          <a:p>
            <a:pPr algn="just">
              <a:lnSpc>
                <a:spcPct val="115000"/>
              </a:lnSpc>
              <a:spcAft>
                <a:spcPts val="600"/>
              </a:spcAft>
            </a:pPr>
            <a:r>
              <a:rPr lang="en-IE" b="1">
                <a:cs typeface="Times New Roman" panose="02020603050405020304" pitchFamily="18" charset="0"/>
              </a:rPr>
              <a:t>Other publications with substratal content: </a:t>
            </a:r>
          </a:p>
          <a:p>
            <a:pPr marL="285750" indent="-285750" algn="just">
              <a:lnSpc>
                <a:spcPct val="114000"/>
              </a:lnSpc>
              <a:buFont typeface="Arial" panose="020B0604020202020204" pitchFamily="34" charset="0"/>
              <a:buChar char="•"/>
            </a:pPr>
            <a:r>
              <a:rPr lang="en-IE" b="1">
                <a:cs typeface="Times New Roman" panose="02020603050405020304" pitchFamily="18" charset="0"/>
              </a:rPr>
              <a:t>2010: </a:t>
            </a:r>
            <a:r>
              <a:rPr lang="en-IE">
                <a:cs typeface="Times New Roman" panose="02020603050405020304" pitchFamily="18" charset="0"/>
              </a:rPr>
              <a:t>‘The invisible third. </a:t>
            </a:r>
            <a:r>
              <a:rPr lang="en-US">
                <a:cs typeface="Times New Roman" panose="02020603050405020304" pitchFamily="18" charset="0"/>
              </a:rPr>
              <a:t>The Basque and Celtic words for ‘swallow’’, </a:t>
            </a:r>
            <a:r>
              <a:rPr lang="en-US" i="1">
                <a:cs typeface="Times New Roman" panose="02020603050405020304" pitchFamily="18" charset="0"/>
              </a:rPr>
              <a:t>Ériu </a:t>
            </a:r>
            <a:r>
              <a:rPr lang="en-US">
                <a:cs typeface="Times New Roman" panose="02020603050405020304" pitchFamily="18" charset="0"/>
              </a:rPr>
              <a:t>60, 145–157.</a:t>
            </a:r>
            <a:endParaRPr lang="en-IE">
              <a:cs typeface="Times New Roman" panose="02020603050405020304" pitchFamily="18" charset="0"/>
            </a:endParaRPr>
          </a:p>
          <a:p>
            <a:pPr marL="285750" indent="-285750" algn="just">
              <a:lnSpc>
                <a:spcPct val="114000"/>
              </a:lnSpc>
              <a:buFont typeface="Arial" panose="020B0604020202020204" pitchFamily="34" charset="0"/>
              <a:buChar char="•"/>
            </a:pPr>
            <a:r>
              <a:rPr lang="de-DE" b="1">
                <a:cs typeface="Times New Roman" panose="02020603050405020304" pitchFamily="18" charset="0"/>
              </a:rPr>
              <a:t>2019: </a:t>
            </a:r>
            <a:r>
              <a:rPr lang="en-IE">
                <a:cs typeface="Times New Roman" panose="02020603050405020304" pitchFamily="18" charset="0"/>
              </a:rPr>
              <a:t>‘Further to Avidic</a:t>
            </a:r>
            <a:r>
              <a:rPr lang="de-DE">
                <a:cs typeface="Times New Roman" panose="02020603050405020304" pitchFamily="18" charset="0"/>
              </a:rPr>
              <a:t>: ‘Geese’ in Insular Celtic’, </a:t>
            </a:r>
            <a:r>
              <a:rPr lang="de-DE" i="1">
                <a:cs typeface="Times New Roman" panose="02020603050405020304" pitchFamily="18" charset="0"/>
              </a:rPr>
              <a:t>Historische Sprachforschung </a:t>
            </a:r>
            <a:r>
              <a:rPr lang="de-DE">
                <a:cs typeface="Times New Roman" panose="02020603050405020304" pitchFamily="18" charset="0"/>
              </a:rPr>
              <a:t>132, 312‒316.</a:t>
            </a:r>
            <a:endParaRPr lang="en-IE">
              <a:cs typeface="Times New Roman" panose="02020603050405020304" pitchFamily="18" charset="0"/>
            </a:endParaRPr>
          </a:p>
          <a:p>
            <a:pPr marL="285750" indent="-285750" algn="just">
              <a:lnSpc>
                <a:spcPct val="114000"/>
              </a:lnSpc>
              <a:buFont typeface="Arial" panose="020B0604020202020204" pitchFamily="34" charset="0"/>
              <a:buChar char="•"/>
            </a:pPr>
            <a:r>
              <a:rPr lang="en-US" b="1">
                <a:cs typeface="Times New Roman" panose="02020603050405020304" pitchFamily="18" charset="0"/>
              </a:rPr>
              <a:t>2021: </a:t>
            </a:r>
            <a:r>
              <a:rPr lang="en-US">
                <a:cs typeface="Times New Roman" panose="02020603050405020304" pitchFamily="18" charset="0"/>
              </a:rPr>
              <a:t>‘The etymology of Breton </a:t>
            </a:r>
            <a:r>
              <a:rPr lang="en-US" i="1">
                <a:cs typeface="Times New Roman" panose="02020603050405020304" pitchFamily="18" charset="0"/>
              </a:rPr>
              <a:t>gad</a:t>
            </a:r>
            <a:r>
              <a:rPr lang="en-US">
                <a:cs typeface="Times New Roman" panose="02020603050405020304" pitchFamily="18" charset="0"/>
              </a:rPr>
              <a:t> ‘hare’’, </a:t>
            </a:r>
            <a:r>
              <a:rPr lang="en-US" i="1">
                <a:cs typeface="Times New Roman" panose="02020603050405020304" pitchFamily="18" charset="0"/>
              </a:rPr>
              <a:t>Études Celtiques </a:t>
            </a:r>
            <a:r>
              <a:rPr lang="en-US">
                <a:cs typeface="Times New Roman" panose="02020603050405020304" pitchFamily="18" charset="0"/>
              </a:rPr>
              <a:t>47, 171‒177.</a:t>
            </a:r>
            <a:endParaRPr lang="en-IE">
              <a:cs typeface="Times New Roman" panose="02020603050405020304" pitchFamily="18" charset="0"/>
            </a:endParaRPr>
          </a:p>
          <a:p>
            <a:pPr marL="285750" indent="-285750" algn="just">
              <a:lnSpc>
                <a:spcPct val="114000"/>
              </a:lnSpc>
              <a:buFont typeface="Arial" panose="020B0604020202020204" pitchFamily="34" charset="0"/>
              <a:buChar char="•"/>
            </a:pPr>
            <a:r>
              <a:rPr lang="en-IE" b="1">
                <a:cs typeface="Times New Roman" panose="02020603050405020304" pitchFamily="18" charset="0"/>
              </a:rPr>
              <a:t>2024: </a:t>
            </a:r>
            <a:r>
              <a:rPr lang="en-IE">
                <a:cs typeface="Times New Roman" panose="02020603050405020304" pitchFamily="18" charset="0"/>
              </a:rPr>
              <a:t>‘The rise of gemination in Celtic’, </a:t>
            </a:r>
            <a:r>
              <a:rPr lang="en-IE" i="1">
                <a:cs typeface="Times New Roman" panose="02020603050405020304" pitchFamily="18" charset="0"/>
              </a:rPr>
              <a:t>Open Research Europe. Linguistic Diversity </a:t>
            </a:r>
            <a:r>
              <a:rPr lang="en-IE">
                <a:cs typeface="Times New Roman" panose="02020603050405020304" pitchFamily="18" charset="0"/>
              </a:rPr>
              <a:t>collection.</a:t>
            </a:r>
          </a:p>
          <a:p>
            <a:pPr>
              <a:lnSpc>
                <a:spcPct val="114000"/>
              </a:lnSpc>
            </a:pPr>
            <a:r>
              <a:rPr lang="en-IE">
                <a:cs typeface="Times New Roman" panose="02020603050405020304" pitchFamily="18" charset="0"/>
              </a:rPr>
              <a:t>	URL: </a:t>
            </a:r>
            <a:r>
              <a:rPr lang="en-IE">
                <a:cs typeface="Times New Roman" panose="02020603050405020304" pitchFamily="18" charset="0"/>
                <a:hlinkClick r:id="rId2"/>
              </a:rPr>
              <a:t>https://open-research-europe.ec.europa.eu/articles/3-24</a:t>
            </a:r>
            <a:endParaRPr lang="en-IE">
              <a:cs typeface="Times New Roman" panose="02020603050405020304" pitchFamily="18" charset="0"/>
            </a:endParaRPr>
          </a:p>
        </p:txBody>
      </p:sp>
      <p:sp>
        <p:nvSpPr>
          <p:cNvPr id="2" name="Title 1">
            <a:extLst>
              <a:ext uri="{FF2B5EF4-FFF2-40B4-BE49-F238E27FC236}">
                <a16:creationId xmlns:a16="http://schemas.microsoft.com/office/drawing/2014/main" id="{533376E3-31D1-E9A9-C796-4F5C374505C7}"/>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defTabSz="914400">
              <a:spcBef>
                <a:spcPct val="0"/>
              </a:spcBef>
              <a:buNone/>
              <a:defRPr sz="2800">
                <a:solidFill>
                  <a:sysClr val="window" lastClr="FFFFFF"/>
                </a:solidFill>
                <a:latin typeface="Calibri"/>
                <a:ea typeface="+mj-ea"/>
                <a:cs typeface="+mj-cs"/>
              </a:defRPr>
            </a:lvl1pPr>
          </a:lstStyle>
          <a:p>
            <a:pPr algn="r"/>
            <a:r>
              <a:rPr lang="en-IE"/>
              <a:t>My previous publications on Celtic prehistory	</a:t>
            </a:r>
          </a:p>
        </p:txBody>
      </p:sp>
      <p:pic>
        <p:nvPicPr>
          <p:cNvPr id="3" name="Grafik 2">
            <a:extLst>
              <a:ext uri="{FF2B5EF4-FFF2-40B4-BE49-F238E27FC236}">
                <a16:creationId xmlns:a16="http://schemas.microsoft.com/office/drawing/2014/main" id="{F282B654-CC80-7EAA-27E2-B26C15D7F16B}"/>
              </a:ext>
            </a:extLst>
          </p:cNvPr>
          <p:cNvPicPr>
            <a:picLocks noChangeAspect="1"/>
          </p:cNvPicPr>
          <p:nvPr/>
        </p:nvPicPr>
        <p:blipFill>
          <a:blip r:embed="rId3"/>
          <a:stretch>
            <a:fillRect/>
          </a:stretch>
        </p:blipFill>
        <p:spPr>
          <a:xfrm>
            <a:off x="9902822" y="662088"/>
            <a:ext cx="1949317" cy="2542758"/>
          </a:xfrm>
          <a:prstGeom prst="rect">
            <a:avLst/>
          </a:prstGeom>
        </p:spPr>
      </p:pic>
      <p:sp>
        <p:nvSpPr>
          <p:cNvPr id="7" name="Textfeld 6">
            <a:extLst>
              <a:ext uri="{FF2B5EF4-FFF2-40B4-BE49-F238E27FC236}">
                <a16:creationId xmlns:a16="http://schemas.microsoft.com/office/drawing/2014/main" id="{86954494-7BDB-D2B4-D30C-D6C2C16FB326}"/>
              </a:ext>
            </a:extLst>
          </p:cNvPr>
          <p:cNvSpPr txBox="1"/>
          <p:nvPr/>
        </p:nvSpPr>
        <p:spPr>
          <a:xfrm>
            <a:off x="339861" y="757207"/>
            <a:ext cx="9368915" cy="2515689"/>
          </a:xfrm>
          <a:prstGeom prst="rect">
            <a:avLst/>
          </a:prstGeom>
          <a:noFill/>
        </p:spPr>
        <p:txBody>
          <a:bodyPr wrap="square" rtlCol="0">
            <a:spAutoFit/>
          </a:bodyPr>
          <a:lstStyle/>
          <a:p>
            <a:pPr algn="just">
              <a:lnSpc>
                <a:spcPct val="114000"/>
              </a:lnSpc>
              <a:spcAft>
                <a:spcPts val="600"/>
              </a:spcAft>
            </a:pPr>
            <a:r>
              <a:rPr lang="en-IE" b="1">
                <a:cs typeface="Times New Roman" panose="02020603050405020304" pitchFamily="18" charset="0"/>
              </a:rPr>
              <a:t>With G. Kroonen’s EUROLITHIC project (ERC StG, Leiden 2017-22): </a:t>
            </a:r>
          </a:p>
          <a:p>
            <a:pPr marL="447675" indent="-447675" algn="just">
              <a:lnSpc>
                <a:spcPct val="114000"/>
              </a:lnSpc>
              <a:spcAft>
                <a:spcPts val="600"/>
              </a:spcAft>
            </a:pPr>
            <a:r>
              <a:rPr lang="en-IE" b="1">
                <a:cs typeface="Times New Roman" panose="02020603050405020304" pitchFamily="18" charset="0"/>
              </a:rPr>
              <a:t>2023 (views of 2018): </a:t>
            </a:r>
            <a:r>
              <a:rPr lang="en-IE">
                <a:cs typeface="Times New Roman" panose="02020603050405020304" pitchFamily="18" charset="0"/>
              </a:rPr>
              <a:t>‘With the back to the ocean. The Celtic maritime vocabulary’, in: K. Kristian-sen, G. Kroonen, E. Willerslev (eds.), </a:t>
            </a:r>
            <a:r>
              <a:rPr lang="en-IE" i="1">
                <a:cs typeface="Times New Roman" panose="02020603050405020304" pitchFamily="18" charset="0"/>
              </a:rPr>
              <a:t>The Indo-European Puzzle Revisited. Integrating Archaeo-logy, Genetics, and Linguistics</a:t>
            </a:r>
            <a:r>
              <a:rPr lang="en-IE">
                <a:cs typeface="Times New Roman" panose="02020603050405020304" pitchFamily="18" charset="0"/>
              </a:rPr>
              <a:t>, Cambridge University Press 2023, 172–192.</a:t>
            </a:r>
          </a:p>
          <a:p>
            <a:pPr marL="447675" indent="-447675" algn="just">
              <a:lnSpc>
                <a:spcPct val="114000"/>
              </a:lnSpc>
              <a:spcAft>
                <a:spcPts val="600"/>
              </a:spcAft>
            </a:pPr>
            <a:r>
              <a:rPr lang="en-IE" b="1">
                <a:cs typeface="Times New Roman" panose="02020603050405020304" pitchFamily="18" charset="0"/>
              </a:rPr>
              <a:t>2024 (views of 2021): </a:t>
            </a:r>
            <a:r>
              <a:rPr lang="en-IE">
                <a:cs typeface="Times New Roman" panose="02020603050405020304" pitchFamily="18" charset="0"/>
              </a:rPr>
              <a:t>‘Prehistoric layers of loanwords in Old Irish’, in: G. Kroonen (ed.), </a:t>
            </a:r>
            <a:r>
              <a:rPr lang="en-IE" i="1">
                <a:cs typeface="Times New Roman" panose="02020603050405020304" pitchFamily="18" charset="0"/>
              </a:rPr>
              <a:t>Sub-Indo-European Europe. Problems, Methods, Results</a:t>
            </a:r>
            <a:r>
              <a:rPr lang="en-IE">
                <a:cs typeface="Times New Roman" panose="02020603050405020304" pitchFamily="18" charset="0"/>
              </a:rPr>
              <a:t>, Mouton De Gruyter 2024, 157-202.</a:t>
            </a:r>
          </a:p>
          <a:p>
            <a:pPr algn="just">
              <a:lnSpc>
                <a:spcPct val="114000"/>
              </a:lnSpc>
            </a:pPr>
            <a:endParaRPr lang="en-IE"/>
          </a:p>
        </p:txBody>
      </p:sp>
      <p:pic>
        <p:nvPicPr>
          <p:cNvPr id="5" name="Picture 10">
            <a:extLst>
              <a:ext uri="{FF2B5EF4-FFF2-40B4-BE49-F238E27FC236}">
                <a16:creationId xmlns:a16="http://schemas.microsoft.com/office/drawing/2014/main" id="{E55BFB1F-0619-3F88-F214-614675323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1026" name="Picture 2" descr="book: Sub-Indo-European Europe">
            <a:extLst>
              <a:ext uri="{FF2B5EF4-FFF2-40B4-BE49-F238E27FC236}">
                <a16:creationId xmlns:a16="http://schemas.microsoft.com/office/drawing/2014/main" id="{12F1CC0B-5B55-A1DA-3081-A443CED0B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2822" y="3318254"/>
            <a:ext cx="1949316" cy="287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4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5A9AB-7852-04CD-DC27-45FB5C77B4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D96E1D2-4F93-847F-B849-32795795CB8C}"/>
              </a:ext>
            </a:extLst>
          </p:cNvPr>
          <p:cNvSpPr txBox="1"/>
          <p:nvPr/>
        </p:nvSpPr>
        <p:spPr>
          <a:xfrm>
            <a:off x="339861" y="4038603"/>
            <a:ext cx="11206680" cy="1809919"/>
          </a:xfrm>
          <a:prstGeom prst="rect">
            <a:avLst/>
          </a:prstGeom>
          <a:noFill/>
        </p:spPr>
        <p:txBody>
          <a:bodyPr wrap="square" rtlCol="0">
            <a:spAutoFit/>
          </a:bodyPr>
          <a:lstStyle/>
          <a:p>
            <a:pPr algn="just">
              <a:lnSpc>
                <a:spcPct val="115000"/>
              </a:lnSpc>
              <a:spcAft>
                <a:spcPts val="600"/>
              </a:spcAft>
            </a:pPr>
            <a:r>
              <a:rPr lang="en-IE" b="1">
                <a:cs typeface="Times New Roman" panose="02020603050405020304" pitchFamily="18" charset="0"/>
              </a:rPr>
              <a:t>Palaeogenetic publications 2025: </a:t>
            </a:r>
          </a:p>
          <a:p>
            <a:pPr marL="285750" indent="-285750" algn="just">
              <a:lnSpc>
                <a:spcPct val="114000"/>
              </a:lnSpc>
              <a:spcAft>
                <a:spcPts val="600"/>
              </a:spcAft>
              <a:buFont typeface="Arial" panose="020B0604020202020204" pitchFamily="34" charset="0"/>
              <a:buChar char="•"/>
            </a:pPr>
            <a:r>
              <a:rPr lang="en-US" b="1">
                <a:cs typeface="Times New Roman" panose="02020603050405020304" pitchFamily="18" charset="0"/>
              </a:rPr>
              <a:t>Cassidy</a:t>
            </a:r>
            <a:r>
              <a:rPr lang="en-US">
                <a:cs typeface="Times New Roman" panose="02020603050405020304" pitchFamily="18" charset="0"/>
              </a:rPr>
              <a:t>, Lara, Dan Bradley </a:t>
            </a:r>
            <a:r>
              <a:rPr lang="en-US" b="1">
                <a:cs typeface="Times New Roman" panose="02020603050405020304" pitchFamily="18" charset="0"/>
              </a:rPr>
              <a:t>et al.</a:t>
            </a:r>
            <a:r>
              <a:rPr lang="en-US">
                <a:cs typeface="Times New Roman" panose="02020603050405020304" pitchFamily="18" charset="0"/>
              </a:rPr>
              <a:t> </a:t>
            </a:r>
            <a:r>
              <a:rPr lang="en-US" b="1">
                <a:cs typeface="Times New Roman" panose="02020603050405020304" pitchFamily="18" charset="0"/>
              </a:rPr>
              <a:t>2025</a:t>
            </a:r>
            <a:r>
              <a:rPr lang="en-US">
                <a:cs typeface="Times New Roman" panose="02020603050405020304" pitchFamily="18" charset="0"/>
              </a:rPr>
              <a:t>. ‘Continental influx and pervasive matrilocality in Iron Age Britain’, </a:t>
            </a:r>
            <a:r>
              <a:rPr lang="en-US" i="1">
                <a:cs typeface="Times New Roman" panose="02020603050405020304" pitchFamily="18" charset="0"/>
              </a:rPr>
              <a:t>Nature</a:t>
            </a:r>
            <a:r>
              <a:rPr lang="en-US">
                <a:cs typeface="Times New Roman" panose="02020603050405020304" pitchFamily="18" charset="0"/>
              </a:rPr>
              <a:t> 	15 Jan. 2025. doi: </a:t>
            </a:r>
            <a:r>
              <a:rPr lang="en-US">
                <a:cs typeface="Times New Roman" panose="02020603050405020304" pitchFamily="18" charset="0"/>
                <a:hlinkClick r:id="rId2"/>
              </a:rPr>
              <a:t>https://doi.org/10.1038/s41586-024-08409-6</a:t>
            </a:r>
            <a:endParaRPr lang="en-US">
              <a:cs typeface="Times New Roman" panose="02020603050405020304" pitchFamily="18" charset="0"/>
            </a:endParaRPr>
          </a:p>
          <a:p>
            <a:pPr marL="285750" indent="-285750" algn="just">
              <a:lnSpc>
                <a:spcPct val="114000"/>
              </a:lnSpc>
              <a:spcAft>
                <a:spcPts val="600"/>
              </a:spcAft>
              <a:buFont typeface="Arial" panose="020B0604020202020204" pitchFamily="34" charset="0"/>
              <a:buChar char="•"/>
            </a:pPr>
            <a:r>
              <a:rPr lang="en-IE" b="1"/>
              <a:t>McColl</a:t>
            </a:r>
            <a:r>
              <a:rPr lang="en-IE"/>
              <a:t>, Hugh, Eske Willerslev, Guus Kroonen </a:t>
            </a:r>
            <a:r>
              <a:rPr lang="en-IE" b="1"/>
              <a:t>et al.</a:t>
            </a:r>
            <a:r>
              <a:rPr lang="en-IE"/>
              <a:t> </a:t>
            </a:r>
            <a:r>
              <a:rPr lang="en-IE" b="1"/>
              <a:t>2025</a:t>
            </a:r>
            <a:r>
              <a:rPr lang="en-IE"/>
              <a:t>. ‘Tracing the Spread of Celtic Languages using Ancient 	Genomics’, </a:t>
            </a:r>
            <a:r>
              <a:rPr lang="en-IE" i="1"/>
              <a:t>bioRxiv</a:t>
            </a:r>
            <a:r>
              <a:rPr lang="en-IE"/>
              <a:t> prepint 1 March 2025. doi: </a:t>
            </a:r>
            <a:r>
              <a:rPr lang="en-IE">
                <a:hlinkClick r:id="rId3"/>
              </a:rPr>
              <a:t>https://doi.org/10.1101/2025.02.28.640770</a:t>
            </a:r>
            <a:endParaRPr lang="en-IE"/>
          </a:p>
        </p:txBody>
      </p:sp>
      <p:sp>
        <p:nvSpPr>
          <p:cNvPr id="2" name="Title 1">
            <a:extLst>
              <a:ext uri="{FF2B5EF4-FFF2-40B4-BE49-F238E27FC236}">
                <a16:creationId xmlns:a16="http://schemas.microsoft.com/office/drawing/2014/main" id="{94641C2A-41F5-641B-C457-E167EA579268}"/>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defTabSz="914400">
              <a:spcBef>
                <a:spcPct val="0"/>
              </a:spcBef>
              <a:buNone/>
              <a:defRPr sz="2800">
                <a:solidFill>
                  <a:sysClr val="window" lastClr="FFFFFF"/>
                </a:solidFill>
                <a:latin typeface="Calibri"/>
                <a:ea typeface="+mj-ea"/>
                <a:cs typeface="+mj-cs"/>
              </a:defRPr>
            </a:lvl1pPr>
          </a:lstStyle>
          <a:p>
            <a:pPr algn="r"/>
            <a:r>
              <a:rPr lang="en-IE"/>
              <a:t>Progress 	</a:t>
            </a:r>
          </a:p>
        </p:txBody>
      </p:sp>
      <p:sp>
        <p:nvSpPr>
          <p:cNvPr id="7" name="Textfeld 6">
            <a:extLst>
              <a:ext uri="{FF2B5EF4-FFF2-40B4-BE49-F238E27FC236}">
                <a16:creationId xmlns:a16="http://schemas.microsoft.com/office/drawing/2014/main" id="{8961D3A1-C016-89EC-7666-506979291FA2}"/>
              </a:ext>
            </a:extLst>
          </p:cNvPr>
          <p:cNvSpPr txBox="1"/>
          <p:nvPr/>
        </p:nvSpPr>
        <p:spPr>
          <a:xfrm>
            <a:off x="339861" y="757207"/>
            <a:ext cx="11269433" cy="3224216"/>
          </a:xfrm>
          <a:prstGeom prst="rect">
            <a:avLst/>
          </a:prstGeom>
          <a:noFill/>
        </p:spPr>
        <p:txBody>
          <a:bodyPr wrap="square" rtlCol="0">
            <a:spAutoFit/>
          </a:bodyPr>
          <a:lstStyle/>
          <a:p>
            <a:pPr algn="just">
              <a:lnSpc>
                <a:spcPct val="114000"/>
              </a:lnSpc>
              <a:spcAft>
                <a:spcPts val="600"/>
              </a:spcAft>
            </a:pPr>
            <a:r>
              <a:rPr lang="en-US" b="1">
                <a:cs typeface="Times New Roman" panose="02020603050405020304" pitchFamily="18" charset="0"/>
              </a:rPr>
              <a:t>My previous talks about the subject:</a:t>
            </a:r>
          </a:p>
          <a:p>
            <a:pPr marL="285750" indent="-285750" algn="just">
              <a:lnSpc>
                <a:spcPct val="114000"/>
              </a:lnSpc>
              <a:spcAft>
                <a:spcPts val="600"/>
              </a:spcAft>
              <a:buFont typeface="Arial" panose="020B0604020202020204" pitchFamily="34" charset="0"/>
              <a:buChar char="•"/>
            </a:pPr>
            <a:r>
              <a:rPr lang="en-US" b="1">
                <a:cs typeface="Times New Roman" panose="02020603050405020304" pitchFamily="18" charset="0"/>
              </a:rPr>
              <a:t>2022: </a:t>
            </a:r>
            <a:r>
              <a:rPr lang="en-US">
                <a:cs typeface="Times New Roman" panose="02020603050405020304" pitchFamily="18" charset="0"/>
              </a:rPr>
              <a:t>‘The Celticisation of the Western Archipelago’ (</a:t>
            </a:r>
            <a:r>
              <a:rPr lang="en-US" i="1">
                <a:cs typeface="Times New Roman" panose="02020603050405020304" pitchFamily="18" charset="0"/>
              </a:rPr>
              <a:t>The Secondary Homelands of the Indo-European Languages</a:t>
            </a:r>
            <a:r>
              <a:rPr lang="en-US">
                <a:cs typeface="Times New Roman" panose="02020603050405020304" pitchFamily="18" charset="0"/>
              </a:rPr>
              <a:t>. Arbeitstagung der Indogermanischen Gesellschaft, Universiteit Leiden, 5–7 Sept. 2022).</a:t>
            </a:r>
          </a:p>
          <a:p>
            <a:pPr marL="285750" indent="-285750" algn="just">
              <a:lnSpc>
                <a:spcPct val="114000"/>
              </a:lnSpc>
              <a:spcAft>
                <a:spcPts val="600"/>
              </a:spcAft>
              <a:buFont typeface="Arial" panose="020B0604020202020204" pitchFamily="34" charset="0"/>
              <a:buChar char="•"/>
            </a:pPr>
            <a:r>
              <a:rPr lang="en-US" b="1">
                <a:cs typeface="Times New Roman" panose="02020603050405020304" pitchFamily="18" charset="0"/>
              </a:rPr>
              <a:t>2023: </a:t>
            </a:r>
            <a:r>
              <a:rPr lang="en-US">
                <a:cs typeface="Times New Roman" panose="02020603050405020304" pitchFamily="18" charset="0"/>
              </a:rPr>
              <a:t>‘Linguistic Factors in the Celticisation of the Western Archipelago and the Gaelicisation of Ireland’ (</a:t>
            </a:r>
            <a:r>
              <a:rPr lang="en-US" i="1">
                <a:cs typeface="Times New Roman" panose="02020603050405020304" pitchFamily="18" charset="0"/>
              </a:rPr>
              <a:t>29</a:t>
            </a:r>
            <a:r>
              <a:rPr lang="en-US" i="1" baseline="30000">
                <a:cs typeface="Times New Roman" panose="02020603050405020304" pitchFamily="18" charset="0"/>
              </a:rPr>
              <a:t>th</a:t>
            </a:r>
            <a:r>
              <a:rPr lang="en-US" i="1">
                <a:cs typeface="Times New Roman" panose="02020603050405020304" pitchFamily="18" charset="0"/>
              </a:rPr>
              <a:t> Euro-pean Association of Archaeologists Annual Meeting.</a:t>
            </a:r>
            <a:r>
              <a:rPr lang="en-US">
                <a:cs typeface="Times New Roman" panose="02020603050405020304" pitchFamily="18" charset="0"/>
              </a:rPr>
              <a:t> Session 531: </a:t>
            </a:r>
            <a:r>
              <a:rPr lang="en-US" i="1">
                <a:cs typeface="Times New Roman" panose="02020603050405020304" pitchFamily="18" charset="0"/>
              </a:rPr>
              <a:t>Migration and Archaeology after the 3</a:t>
            </a:r>
            <a:r>
              <a:rPr lang="en-US" i="1" baseline="30000">
                <a:cs typeface="Times New Roman" panose="02020603050405020304" pitchFamily="18" charset="0"/>
              </a:rPr>
              <a:t>rd</a:t>
            </a:r>
            <a:r>
              <a:rPr lang="en-US" i="1">
                <a:cs typeface="Times New Roman" panose="02020603050405020304" pitchFamily="18" charset="0"/>
              </a:rPr>
              <a:t> Scientific Revolution: aDNA, Isotopes and New Theoretical Perspectives</a:t>
            </a:r>
            <a:r>
              <a:rPr lang="en-US">
                <a:cs typeface="Times New Roman" panose="02020603050405020304" pitchFamily="18" charset="0"/>
              </a:rPr>
              <a:t>, Queen’s University Belfast, 30 Aug.–2 Sept. 2023).</a:t>
            </a:r>
          </a:p>
          <a:p>
            <a:pPr marL="285750" indent="-285750" algn="just">
              <a:lnSpc>
                <a:spcPct val="114000"/>
              </a:lnSpc>
              <a:spcAft>
                <a:spcPts val="600"/>
              </a:spcAft>
              <a:buFont typeface="Arial" panose="020B0604020202020204" pitchFamily="34" charset="0"/>
              <a:buChar char="•"/>
            </a:pPr>
            <a:r>
              <a:rPr lang="en-US" b="1">
                <a:cs typeface="Times New Roman" panose="02020603050405020304" pitchFamily="18" charset="0"/>
              </a:rPr>
              <a:t>2024: </a:t>
            </a:r>
            <a:r>
              <a:rPr lang="en-US">
                <a:cs typeface="Times New Roman" panose="02020603050405020304" pitchFamily="18" charset="0"/>
              </a:rPr>
              <a:t>with Lara Cassidy, ‘The genetic and linguistic prehistory of Ireland’ (</a:t>
            </a:r>
            <a:r>
              <a:rPr lang="en-US" i="1">
                <a:cs typeface="Times New Roman" panose="02020603050405020304" pitchFamily="18" charset="0"/>
              </a:rPr>
              <a:t>Spring Seminar Series</a:t>
            </a:r>
            <a:r>
              <a:rPr lang="en-US">
                <a:cs typeface="Times New Roman" panose="02020603050405020304" pitchFamily="18" charset="0"/>
              </a:rPr>
              <a:t>, School of Celtic Stu-dies, Dublin Institute of Advanced Studies, 28 March 2024).</a:t>
            </a:r>
          </a:p>
          <a:p>
            <a:pPr algn="just">
              <a:lnSpc>
                <a:spcPct val="114000"/>
              </a:lnSpc>
              <a:spcAft>
                <a:spcPts val="600"/>
              </a:spcAft>
            </a:pPr>
            <a:endParaRPr lang="en-IE"/>
          </a:p>
        </p:txBody>
      </p:sp>
      <p:pic>
        <p:nvPicPr>
          <p:cNvPr id="5" name="Picture 10">
            <a:extLst>
              <a:ext uri="{FF2B5EF4-FFF2-40B4-BE49-F238E27FC236}">
                <a16:creationId xmlns:a16="http://schemas.microsoft.com/office/drawing/2014/main" id="{9152F254-6424-D04D-3510-6660FC7E69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Tree>
    <p:extLst>
      <p:ext uri="{BB962C8B-B14F-4D97-AF65-F5344CB8AC3E}">
        <p14:creationId xmlns:p14="http://schemas.microsoft.com/office/powerpoint/2010/main" val="254207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EB2D-1AFE-B00A-B0D3-0F5479C4EC47}"/>
            </a:ext>
          </a:extLst>
        </p:cNvPr>
        <p:cNvGrpSpPr/>
        <p:nvPr/>
      </p:nvGrpSpPr>
      <p:grpSpPr>
        <a:xfrm>
          <a:off x="0" y="0"/>
          <a:ext cx="0" cy="0"/>
          <a:chOff x="0" y="0"/>
          <a:chExt cx="0" cy="0"/>
        </a:xfrm>
      </p:grpSpPr>
      <p:sp>
        <p:nvSpPr>
          <p:cNvPr id="2" name="Ellipse 1">
            <a:extLst>
              <a:ext uri="{FF2B5EF4-FFF2-40B4-BE49-F238E27FC236}">
                <a16:creationId xmlns:a16="http://schemas.microsoft.com/office/drawing/2014/main" id="{0955A7ED-BE89-41AA-0835-355355859F8B}"/>
              </a:ext>
            </a:extLst>
          </p:cNvPr>
          <p:cNvSpPr/>
          <p:nvPr/>
        </p:nvSpPr>
        <p:spPr>
          <a:xfrm>
            <a:off x="3141133" y="1348376"/>
            <a:ext cx="2880000" cy="28800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t>Linguistics</a:t>
            </a:r>
            <a:endParaRPr lang="en-IE"/>
          </a:p>
        </p:txBody>
      </p:sp>
      <p:sp>
        <p:nvSpPr>
          <p:cNvPr id="7" name="Ellipse 6">
            <a:extLst>
              <a:ext uri="{FF2B5EF4-FFF2-40B4-BE49-F238E27FC236}">
                <a16:creationId xmlns:a16="http://schemas.microsoft.com/office/drawing/2014/main" id="{A2447613-BB8B-E57E-635E-C01FB40DBD49}"/>
              </a:ext>
            </a:extLst>
          </p:cNvPr>
          <p:cNvSpPr/>
          <p:nvPr/>
        </p:nvSpPr>
        <p:spPr>
          <a:xfrm>
            <a:off x="5533565" y="1348376"/>
            <a:ext cx="2880000" cy="2880000"/>
          </a:xfrm>
          <a:prstGeom prst="ellipse">
            <a:avLst/>
          </a:prstGeom>
          <a:solidFill>
            <a:schemeClr val="accent5">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2800"/>
              <a:t>Archaeology</a:t>
            </a:r>
            <a:endParaRPr lang="en-IE"/>
          </a:p>
        </p:txBody>
      </p:sp>
      <p:sp>
        <p:nvSpPr>
          <p:cNvPr id="12" name="Title 1">
            <a:extLst>
              <a:ext uri="{FF2B5EF4-FFF2-40B4-BE49-F238E27FC236}">
                <a16:creationId xmlns:a16="http://schemas.microsoft.com/office/drawing/2014/main" id="{EF83940E-2B58-7169-C253-6BED83A8DACC}"/>
              </a:ext>
            </a:extLst>
          </p:cNvPr>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000" algn="r">
              <a:defRPr/>
            </a:pPr>
            <a:r>
              <a:rPr lang="en-IE" sz="2800">
                <a:solidFill>
                  <a:sysClr val="window" lastClr="FFFFFF"/>
                </a:solidFill>
                <a:latin typeface="Calibri"/>
              </a:rPr>
              <a:t>Towards models of language spread	</a:t>
            </a:r>
          </a:p>
        </p:txBody>
      </p:sp>
      <p:sp>
        <p:nvSpPr>
          <p:cNvPr id="8" name="Ellipse 7">
            <a:extLst>
              <a:ext uri="{FF2B5EF4-FFF2-40B4-BE49-F238E27FC236}">
                <a16:creationId xmlns:a16="http://schemas.microsoft.com/office/drawing/2014/main" id="{48B81B5D-DC48-B6CD-7388-176D2B3778ED}"/>
              </a:ext>
            </a:extLst>
          </p:cNvPr>
          <p:cNvSpPr/>
          <p:nvPr/>
        </p:nvSpPr>
        <p:spPr>
          <a:xfrm>
            <a:off x="4337349" y="3125885"/>
            <a:ext cx="2880000" cy="2880000"/>
          </a:xfrm>
          <a:prstGeom prst="ellipse">
            <a:avLst/>
          </a:prstGeom>
          <a:solidFill>
            <a:srgbClr val="FF0000">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IE" sz="2800"/>
              <a:t>Genetics</a:t>
            </a:r>
            <a:endParaRPr lang="en-IE"/>
          </a:p>
        </p:txBody>
      </p:sp>
      <p:sp>
        <p:nvSpPr>
          <p:cNvPr id="3" name="Pfeil: nach links und rechts 2">
            <a:extLst>
              <a:ext uri="{FF2B5EF4-FFF2-40B4-BE49-F238E27FC236}">
                <a16:creationId xmlns:a16="http://schemas.microsoft.com/office/drawing/2014/main" id="{28885850-5F81-FCC3-1584-9751C76EABA9}"/>
              </a:ext>
            </a:extLst>
          </p:cNvPr>
          <p:cNvSpPr/>
          <p:nvPr/>
        </p:nvSpPr>
        <p:spPr>
          <a:xfrm rot="3223746">
            <a:off x="4315223" y="3783059"/>
            <a:ext cx="1152834" cy="179390"/>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ounded Rectangle 4">
            <a:extLst>
              <a:ext uri="{FF2B5EF4-FFF2-40B4-BE49-F238E27FC236}">
                <a16:creationId xmlns:a16="http://schemas.microsoft.com/office/drawing/2014/main" id="{45415E1F-3FF7-B6AF-A7F5-9B758D15EB06}"/>
              </a:ext>
            </a:extLst>
          </p:cNvPr>
          <p:cNvSpPr/>
          <p:nvPr/>
        </p:nvSpPr>
        <p:spPr>
          <a:xfrm>
            <a:off x="8203981" y="3777275"/>
            <a:ext cx="3853549" cy="288000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de-AT">
                <a:solidFill>
                  <a:srgbClr val="787878"/>
                </a:solidFill>
              </a:rPr>
              <a:t>Genetic data:</a:t>
            </a:r>
            <a:endParaRPr lang="en-US">
              <a:solidFill>
                <a:srgbClr val="787878"/>
              </a:solidFill>
            </a:endParaRPr>
          </a:p>
          <a:p>
            <a:pPr marL="285750" indent="-285750">
              <a:spcAft>
                <a:spcPts val="600"/>
              </a:spcAft>
              <a:buFont typeface="Wingdings" panose="05000000000000000000" pitchFamily="2" charset="2"/>
              <a:buChar char="§"/>
            </a:pPr>
            <a:r>
              <a:rPr lang="en-US">
                <a:solidFill>
                  <a:schemeClr val="tx1"/>
                </a:solidFill>
              </a:rPr>
              <a:t>better proxy for language spread</a:t>
            </a:r>
          </a:p>
          <a:p>
            <a:pPr marL="285750" indent="-285750">
              <a:spcAft>
                <a:spcPts val="600"/>
              </a:spcAft>
              <a:buFont typeface="Wingdings" panose="05000000000000000000" pitchFamily="2" charset="2"/>
              <a:buChar char="§"/>
            </a:pPr>
            <a:endParaRPr lang="en-US" sz="1400" i="1">
              <a:solidFill>
                <a:schemeClr val="tx1"/>
              </a:solidFill>
            </a:endParaRPr>
          </a:p>
          <a:p>
            <a:pPr>
              <a:spcAft>
                <a:spcPts val="600"/>
              </a:spcAft>
            </a:pPr>
            <a:r>
              <a:rPr lang="en-US">
                <a:solidFill>
                  <a:schemeClr val="tx1"/>
                </a:solidFill>
              </a:rPr>
              <a:t>Any theory about prehistoric lan-guage distribution is intrinsically speculation. </a:t>
            </a:r>
          </a:p>
          <a:p>
            <a:pPr>
              <a:spcAft>
                <a:spcPts val="600"/>
              </a:spcAft>
            </a:pPr>
            <a:r>
              <a:rPr lang="en-US">
                <a:solidFill>
                  <a:schemeClr val="tx1"/>
                </a:solidFill>
              </a:rPr>
              <a:t>Speculation is intrinsically part of the solution.</a:t>
            </a:r>
          </a:p>
          <a:p>
            <a:pPr marL="285750" indent="-285750">
              <a:spcAft>
                <a:spcPts val="600"/>
              </a:spcAft>
              <a:buFont typeface="Wingdings" panose="05000000000000000000" pitchFamily="2" charset="2"/>
              <a:buChar char="§"/>
            </a:pPr>
            <a:endParaRPr lang="en-US" i="1">
              <a:solidFill>
                <a:schemeClr val="tx1"/>
              </a:solidFill>
            </a:endParaRPr>
          </a:p>
        </p:txBody>
      </p:sp>
      <p:pic>
        <p:nvPicPr>
          <p:cNvPr id="5" name="Picture 10">
            <a:extLst>
              <a:ext uri="{FF2B5EF4-FFF2-40B4-BE49-F238E27FC236}">
                <a16:creationId xmlns:a16="http://schemas.microsoft.com/office/drawing/2014/main" id="{8821328A-288C-027E-FE26-71FC17070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pic>
        <p:nvPicPr>
          <p:cNvPr id="9" name="Grafik 8" descr="DNA mit einfarbiger Füllung">
            <a:extLst>
              <a:ext uri="{FF2B5EF4-FFF2-40B4-BE49-F238E27FC236}">
                <a16:creationId xmlns:a16="http://schemas.microsoft.com/office/drawing/2014/main" id="{BA1E09AC-34F3-61B3-085E-5B6043F525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737" y="4943192"/>
            <a:ext cx="770152" cy="770152"/>
          </a:xfrm>
          <a:prstGeom prst="rect">
            <a:avLst/>
          </a:prstGeom>
        </p:spPr>
      </p:pic>
      <p:pic>
        <p:nvPicPr>
          <p:cNvPr id="11" name="Grafik 10" descr="Eimer und Schaufel mit einfarbiger Füllung">
            <a:extLst>
              <a:ext uri="{FF2B5EF4-FFF2-40B4-BE49-F238E27FC236}">
                <a16:creationId xmlns:a16="http://schemas.microsoft.com/office/drawing/2014/main" id="{995AED51-0449-07B7-A19A-6214607F1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6365" y="1586620"/>
            <a:ext cx="914400" cy="914400"/>
          </a:xfrm>
          <a:prstGeom prst="rect">
            <a:avLst/>
          </a:prstGeom>
        </p:spPr>
      </p:pic>
      <p:pic>
        <p:nvPicPr>
          <p:cNvPr id="14" name="Grafik 13" descr="Chat mit einfarbiger Füllung">
            <a:extLst>
              <a:ext uri="{FF2B5EF4-FFF2-40B4-BE49-F238E27FC236}">
                <a16:creationId xmlns:a16="http://schemas.microsoft.com/office/drawing/2014/main" id="{8919B53E-52B9-6BD1-A625-CE636851DA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3933" y="1586620"/>
            <a:ext cx="914400" cy="914400"/>
          </a:xfrm>
          <a:prstGeom prst="rect">
            <a:avLst/>
          </a:prstGeom>
        </p:spPr>
      </p:pic>
      <p:pic>
        <p:nvPicPr>
          <p:cNvPr id="15" name="Grafik 14" descr="Gehirn im Kopf mit einfarbiger Füllung">
            <a:extLst>
              <a:ext uri="{FF2B5EF4-FFF2-40B4-BE49-F238E27FC236}">
                <a16:creationId xmlns:a16="http://schemas.microsoft.com/office/drawing/2014/main" id="{13B52BF6-69B3-10CF-2DFC-E93AAFE30C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97149" y="3116920"/>
            <a:ext cx="914400" cy="914400"/>
          </a:xfrm>
          <a:prstGeom prst="rect">
            <a:avLst/>
          </a:prstGeom>
        </p:spPr>
      </p:pic>
    </p:spTree>
    <p:extLst>
      <p:ext uri="{BB962C8B-B14F-4D97-AF65-F5344CB8AC3E}">
        <p14:creationId xmlns:p14="http://schemas.microsoft.com/office/powerpoint/2010/main" val="38456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3050" y="0"/>
            <a:ext cx="10648950" cy="548680"/>
          </a:xfrm>
          <a:prstGeom prst="rect">
            <a:avLst/>
          </a:prstGeom>
          <a:solidFill>
            <a:srgbClr val="9BBB59">
              <a:lumMod val="50000"/>
            </a:srgbClr>
          </a:solidFill>
        </p:spPr>
        <p:txBody>
          <a:bodyPr vert="horz" lIns="91440" tIns="45720" rIns="91440" bIns="45720" rtlCol="0" anchor="ctr">
            <a:normAutofit/>
          </a:bodyPr>
          <a:lstStyle>
            <a:defPPr>
              <a:defRPr lang="en-US"/>
            </a:defPPr>
            <a:lvl1pPr marL="360000" defTabSz="914400">
              <a:spcBef>
                <a:spcPct val="0"/>
              </a:spcBef>
              <a:buNone/>
              <a:defRPr sz="2800">
                <a:solidFill>
                  <a:sysClr val="window" lastClr="FFFFFF"/>
                </a:solidFill>
                <a:latin typeface="Calibri"/>
                <a:ea typeface="+mj-ea"/>
                <a:cs typeface="+mj-cs"/>
              </a:defRPr>
            </a:lvl1pPr>
          </a:lstStyle>
          <a:p>
            <a:pPr algn="r"/>
            <a:r>
              <a:rPr lang="en-IE"/>
              <a:t>	The spread of Indo-European and palaeogenetics 	</a:t>
            </a:r>
          </a:p>
        </p:txBody>
      </p:sp>
      <p:pic>
        <p:nvPicPr>
          <p:cNvPr id="1026" name="Picture 2">
            <a:extLst>
              <a:ext uri="{FF2B5EF4-FFF2-40B4-BE49-F238E27FC236}">
                <a16:creationId xmlns:a16="http://schemas.microsoft.com/office/drawing/2014/main" id="{25850EBB-AEC9-CAAF-35FC-9529A632E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59" y="902231"/>
            <a:ext cx="4772278" cy="291639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0EEB4E83-258F-DFFF-DE97-2089CDCDA359}"/>
              </a:ext>
            </a:extLst>
          </p:cNvPr>
          <p:cNvPicPr>
            <a:picLocks noChangeAspect="1"/>
          </p:cNvPicPr>
          <p:nvPr/>
        </p:nvPicPr>
        <p:blipFill>
          <a:blip r:embed="rId3"/>
          <a:stretch>
            <a:fillRect/>
          </a:stretch>
        </p:blipFill>
        <p:spPr>
          <a:xfrm>
            <a:off x="5961530" y="902231"/>
            <a:ext cx="5555411" cy="2921281"/>
          </a:xfrm>
          <a:prstGeom prst="rect">
            <a:avLst/>
          </a:prstGeom>
        </p:spPr>
      </p:pic>
      <p:sp>
        <p:nvSpPr>
          <p:cNvPr id="8" name="Textfeld 7">
            <a:extLst>
              <a:ext uri="{FF2B5EF4-FFF2-40B4-BE49-F238E27FC236}">
                <a16:creationId xmlns:a16="http://schemas.microsoft.com/office/drawing/2014/main" id="{90B26508-4BC5-216D-BB8B-A9EDCB3EA8D9}"/>
              </a:ext>
            </a:extLst>
          </p:cNvPr>
          <p:cNvSpPr txBox="1"/>
          <p:nvPr/>
        </p:nvSpPr>
        <p:spPr>
          <a:xfrm>
            <a:off x="675059" y="3905263"/>
            <a:ext cx="3128699" cy="338554"/>
          </a:xfrm>
          <a:prstGeom prst="rect">
            <a:avLst/>
          </a:prstGeom>
          <a:solidFill>
            <a:schemeClr val="bg1">
              <a:lumMod val="85000"/>
            </a:schemeClr>
          </a:solidFill>
        </p:spPr>
        <p:txBody>
          <a:bodyPr wrap="square" rtlCol="0">
            <a:spAutoFit/>
          </a:bodyPr>
          <a:lstStyle/>
          <a:p>
            <a:r>
              <a:rPr lang="en-IE" sz="1600"/>
              <a:t>Illustration: D. Bachmann 2005</a:t>
            </a:r>
          </a:p>
        </p:txBody>
      </p:sp>
      <p:sp>
        <p:nvSpPr>
          <p:cNvPr id="9" name="Textfeld 8">
            <a:extLst>
              <a:ext uri="{FF2B5EF4-FFF2-40B4-BE49-F238E27FC236}">
                <a16:creationId xmlns:a16="http://schemas.microsoft.com/office/drawing/2014/main" id="{8DDC7779-B0B8-3821-E68F-B28CC4534D1E}"/>
              </a:ext>
            </a:extLst>
          </p:cNvPr>
          <p:cNvSpPr txBox="1"/>
          <p:nvPr/>
        </p:nvSpPr>
        <p:spPr>
          <a:xfrm>
            <a:off x="5961530" y="3905263"/>
            <a:ext cx="3128699" cy="338554"/>
          </a:xfrm>
          <a:prstGeom prst="rect">
            <a:avLst/>
          </a:prstGeom>
          <a:solidFill>
            <a:schemeClr val="bg1">
              <a:lumMod val="85000"/>
            </a:schemeClr>
          </a:solidFill>
        </p:spPr>
        <p:txBody>
          <a:bodyPr wrap="square" rtlCol="0">
            <a:spAutoFit/>
          </a:bodyPr>
          <a:lstStyle/>
          <a:p>
            <a:r>
              <a:rPr lang="en-IE" sz="1600"/>
              <a:t>Illustration: Narashiman et al. 2019</a:t>
            </a:r>
          </a:p>
        </p:txBody>
      </p:sp>
      <p:pic>
        <p:nvPicPr>
          <p:cNvPr id="2" name="Picture 10">
            <a:extLst>
              <a:ext uri="{FF2B5EF4-FFF2-40B4-BE49-F238E27FC236}">
                <a16:creationId xmlns:a16="http://schemas.microsoft.com/office/drawing/2014/main" id="{9A5D6BD0-FE6B-04EF-C6F0-0DB481203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1" y="48127"/>
            <a:ext cx="1427659" cy="598187"/>
          </a:xfrm>
          <a:prstGeom prst="rect">
            <a:avLst/>
          </a:prstGeom>
        </p:spPr>
      </p:pic>
      <p:sp>
        <p:nvSpPr>
          <p:cNvPr id="4" name="Rounded Rectangle 4">
            <a:extLst>
              <a:ext uri="{FF2B5EF4-FFF2-40B4-BE49-F238E27FC236}">
                <a16:creationId xmlns:a16="http://schemas.microsoft.com/office/drawing/2014/main" id="{DC8500A7-EE4B-20FE-2EAB-D5FF3623EDC1}"/>
              </a:ext>
            </a:extLst>
          </p:cNvPr>
          <p:cNvSpPr/>
          <p:nvPr/>
        </p:nvSpPr>
        <p:spPr>
          <a:xfrm>
            <a:off x="675059" y="4679575"/>
            <a:ext cx="4838235" cy="2043954"/>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de-AT">
                <a:solidFill>
                  <a:srgbClr val="787878"/>
                </a:solidFill>
              </a:rPr>
              <a:t>Genetic data:</a:t>
            </a:r>
            <a:endParaRPr lang="en-US">
              <a:solidFill>
                <a:srgbClr val="787878"/>
              </a:solidFill>
            </a:endParaRPr>
          </a:p>
          <a:p>
            <a:pPr marL="285750" indent="-285750">
              <a:spcAft>
                <a:spcPts val="600"/>
              </a:spcAft>
              <a:buFont typeface="Wingdings" panose="05000000000000000000" pitchFamily="2" charset="2"/>
              <a:buChar char="§"/>
            </a:pPr>
            <a:r>
              <a:rPr lang="en-US">
                <a:solidFill>
                  <a:schemeClr val="tx1"/>
                </a:solidFill>
              </a:rPr>
              <a:t>supports pre-existing linguistic theories</a:t>
            </a:r>
          </a:p>
          <a:p>
            <a:pPr marL="285750" indent="-285750">
              <a:spcAft>
                <a:spcPts val="600"/>
              </a:spcAft>
              <a:buFont typeface="Wingdings" panose="05000000000000000000" pitchFamily="2" charset="2"/>
              <a:buChar char="§"/>
            </a:pPr>
            <a:r>
              <a:rPr lang="en-US">
                <a:solidFill>
                  <a:schemeClr val="tx1"/>
                </a:solidFill>
              </a:rPr>
              <a:t>sheds light into black-box areas</a:t>
            </a:r>
          </a:p>
          <a:p>
            <a:pPr marL="285750" indent="-285750">
              <a:spcAft>
                <a:spcPts val="600"/>
              </a:spcAft>
              <a:buFont typeface="Wingdings" panose="05000000000000000000" pitchFamily="2" charset="2"/>
              <a:buChar char="§"/>
            </a:pPr>
            <a:r>
              <a:rPr lang="en-US">
                <a:solidFill>
                  <a:schemeClr val="tx1"/>
                </a:solidFill>
              </a:rPr>
              <a:t>aDNA anchors populations in time and space</a:t>
            </a:r>
          </a:p>
          <a:p>
            <a:pPr marL="285750" indent="-285750">
              <a:spcAft>
                <a:spcPts val="600"/>
              </a:spcAft>
              <a:buFont typeface="Wingdings" panose="05000000000000000000" pitchFamily="2" charset="2"/>
              <a:buChar char="§"/>
            </a:pPr>
            <a:r>
              <a:rPr lang="en-US">
                <a:solidFill>
                  <a:schemeClr val="tx1"/>
                </a:solidFill>
              </a:rPr>
              <a:t>better approximation for language groups</a:t>
            </a:r>
          </a:p>
        </p:txBody>
      </p:sp>
    </p:spTree>
    <p:extLst>
      <p:ext uri="{BB962C8B-B14F-4D97-AF65-F5344CB8AC3E}">
        <p14:creationId xmlns:p14="http://schemas.microsoft.com/office/powerpoint/2010/main" val="624834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DCF1B6414D44C8483CD86D8C5B03D" ma:contentTypeVersion="14" ma:contentTypeDescription="Create a new document." ma:contentTypeScope="" ma:versionID="e9f9544411b9f306b41d75267d68c932">
  <xsd:schema xmlns:xsd="http://www.w3.org/2001/XMLSchema" xmlns:xs="http://www.w3.org/2001/XMLSchema" xmlns:p="http://schemas.microsoft.com/office/2006/metadata/properties" xmlns:ns3="86238da1-464b-4f70-bc97-8e20012bf6a1" xmlns:ns4="5e38b597-687b-467e-8380-4a3c09561156" targetNamespace="http://schemas.microsoft.com/office/2006/metadata/properties" ma:root="true" ma:fieldsID="d4ac53a98663697afa7a4e901cfe5050" ns3:_="" ns4:_="">
    <xsd:import namespace="86238da1-464b-4f70-bc97-8e20012bf6a1"/>
    <xsd:import namespace="5e38b597-687b-467e-8380-4a3c095611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238da1-464b-4f70-bc97-8e20012bf6a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8b597-687b-467e-8380-4a3c095611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9FB27-48B6-466B-84CC-22B3E750157D}">
  <ds:schemaRefs>
    <ds:schemaRef ds:uri="http://schemas.microsoft.com/sharepoint/v3/contenttype/forms"/>
  </ds:schemaRefs>
</ds:datastoreItem>
</file>

<file path=customXml/itemProps2.xml><?xml version="1.0" encoding="utf-8"?>
<ds:datastoreItem xmlns:ds="http://schemas.openxmlformats.org/officeDocument/2006/customXml" ds:itemID="{FD9A4D90-4A11-4E6B-9534-5E90E019801C}">
  <ds:schemaRefs>
    <ds:schemaRef ds:uri="http://schemas.microsoft.com/office/2006/documentManagement/types"/>
    <ds:schemaRef ds:uri="http://purl.org/dc/elements/1.1/"/>
    <ds:schemaRef ds:uri="http://schemas.openxmlformats.org/package/2006/metadata/core-properties"/>
    <ds:schemaRef ds:uri="86238da1-464b-4f70-bc97-8e20012bf6a1"/>
    <ds:schemaRef ds:uri="http://schemas.microsoft.com/office/2006/metadata/properties"/>
    <ds:schemaRef ds:uri="http://schemas.microsoft.com/office/infopath/2007/PartnerControls"/>
    <ds:schemaRef ds:uri="http://www.w3.org/XML/1998/namespace"/>
    <ds:schemaRef ds:uri="5e38b597-687b-467e-8380-4a3c09561156"/>
    <ds:schemaRef ds:uri="http://purl.org/dc/dcmitype/"/>
    <ds:schemaRef ds:uri="http://purl.org/dc/terms/"/>
  </ds:schemaRefs>
</ds:datastoreItem>
</file>

<file path=customXml/itemProps3.xml><?xml version="1.0" encoding="utf-8"?>
<ds:datastoreItem xmlns:ds="http://schemas.openxmlformats.org/officeDocument/2006/customXml" ds:itemID="{7F8DEE1E-0281-4189-BC4E-EBD92402A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238da1-464b-4f70-bc97-8e20012bf6a1"/>
    <ds:schemaRef ds:uri="5e38b597-687b-467e-8380-4a3c09561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5205</Words>
  <Application>Microsoft Office PowerPoint</Application>
  <PresentationFormat>Breitbild</PresentationFormat>
  <Paragraphs>441</Paragraphs>
  <Slides>35</Slides>
  <Notes>21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Wingdings</vt:lpstr>
      <vt:lpstr>Calibri Light</vt:lpstr>
      <vt:lpstr>Arial</vt:lpstr>
      <vt:lpstr>Comic Sans MS</vt:lpstr>
      <vt:lpstr>Times New Roman</vt:lpstr>
      <vt:lpstr>normal</vt:lpstr>
      <vt:lpstr>Calibri</vt:lpstr>
      <vt:lpstr>Wingdings 3</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NUI Maynooth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Stifter</dc:creator>
  <cp:lastModifiedBy>David Stifter</cp:lastModifiedBy>
  <cp:revision>168</cp:revision>
  <cp:lastPrinted>2017-07-14T09:27:06Z</cp:lastPrinted>
  <dcterms:created xsi:type="dcterms:W3CDTF">2017-07-02T20:51:12Z</dcterms:created>
  <dcterms:modified xsi:type="dcterms:W3CDTF">2025-05-07T17:42:21Z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0x010100402DCF1B6414D44C8483CD86D8C5B03D</vt:lpwstr>
  </property>
</Properties>
</file>